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49"/>
  </p:notesMasterIdLst>
  <p:handoutMasterIdLst>
    <p:handoutMasterId r:id="rId50"/>
  </p:handoutMasterIdLst>
  <p:sldIdLst>
    <p:sldId id="300" r:id="rId2"/>
    <p:sldId id="362" r:id="rId3"/>
    <p:sldId id="266" r:id="rId4"/>
    <p:sldId id="269" r:id="rId5"/>
    <p:sldId id="264" r:id="rId6"/>
    <p:sldId id="265" r:id="rId7"/>
    <p:sldId id="339" r:id="rId8"/>
    <p:sldId id="340" r:id="rId9"/>
    <p:sldId id="297" r:id="rId10"/>
    <p:sldId id="301" r:id="rId11"/>
    <p:sldId id="302" r:id="rId12"/>
    <p:sldId id="385" r:id="rId13"/>
    <p:sldId id="386" r:id="rId14"/>
    <p:sldId id="388" r:id="rId15"/>
    <p:sldId id="389" r:id="rId16"/>
    <p:sldId id="390" r:id="rId17"/>
    <p:sldId id="407" r:id="rId18"/>
    <p:sldId id="395" r:id="rId19"/>
    <p:sldId id="258" r:id="rId20"/>
    <p:sldId id="296" r:id="rId21"/>
    <p:sldId id="283" r:id="rId22"/>
    <p:sldId id="285" r:id="rId23"/>
    <p:sldId id="284" r:id="rId24"/>
    <p:sldId id="384" r:id="rId25"/>
    <p:sldId id="307" r:id="rId26"/>
    <p:sldId id="308" r:id="rId27"/>
    <p:sldId id="310" r:id="rId28"/>
    <p:sldId id="260" r:id="rId29"/>
    <p:sldId id="315" r:id="rId30"/>
    <p:sldId id="346" r:id="rId31"/>
    <p:sldId id="287" r:id="rId32"/>
    <p:sldId id="288" r:id="rId33"/>
    <p:sldId id="419" r:id="rId34"/>
    <p:sldId id="409" r:id="rId35"/>
    <p:sldId id="410" r:id="rId36"/>
    <p:sldId id="411" r:id="rId37"/>
    <p:sldId id="412" r:id="rId38"/>
    <p:sldId id="317" r:id="rId39"/>
    <p:sldId id="414" r:id="rId40"/>
    <p:sldId id="333" r:id="rId41"/>
    <p:sldId id="347" r:id="rId42"/>
    <p:sldId id="415" r:id="rId43"/>
    <p:sldId id="413" r:id="rId44"/>
    <p:sldId id="416" r:id="rId45"/>
    <p:sldId id="417" r:id="rId46"/>
    <p:sldId id="418" r:id="rId47"/>
    <p:sldId id="336" r:id="rId48"/>
  </p:sldIdLst>
  <p:sldSz cx="9144000" cy="6858000" type="screen4x3"/>
  <p:notesSz cx="6935788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5">
          <p15:clr>
            <a:srgbClr val="A4A3A4"/>
          </p15:clr>
        </p15:guide>
        <p15:guide id="2" pos="520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33CC"/>
    <a:srgbClr val="E1F4FF"/>
    <a:srgbClr val="FF1F1F"/>
    <a:srgbClr val="CCECFF"/>
    <a:srgbClr val="FFCCCC"/>
    <a:srgbClr val="CC00CC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5" autoAdjust="0"/>
    <p:restoredTop sz="94694" autoAdjust="0"/>
  </p:normalViewPr>
  <p:slideViewPr>
    <p:cSldViewPr showGuides="1">
      <p:cViewPr varScale="1">
        <p:scale>
          <a:sx n="117" d="100"/>
          <a:sy n="117" d="100"/>
        </p:scale>
        <p:origin x="2056" y="168"/>
      </p:cViewPr>
      <p:guideLst>
        <p:guide orient="horz" pos="2015"/>
        <p:guide pos="520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J Prebys" userId="2423660181_tp_box_2" providerId="OAuth2" clId="{7A5D5A21-A55B-52FD-95D2-896217ECBE7C}"/>
    <pc:docChg chg="delSld">
      <pc:chgData name="Eric J Prebys" userId="2423660181_tp_box_2" providerId="OAuth2" clId="{7A5D5A21-A55B-52FD-95D2-896217ECBE7C}" dt="2025-10-09T14:06:34.855" v="1" actId="2696"/>
      <pc:docMkLst>
        <pc:docMk/>
      </pc:docMkLst>
      <pc:sldChg chg="del">
        <pc:chgData name="Eric J Prebys" userId="2423660181_tp_box_2" providerId="OAuth2" clId="{7A5D5A21-A55B-52FD-95D2-896217ECBE7C}" dt="2025-10-09T14:06:07.983" v="0" actId="2696"/>
        <pc:sldMkLst>
          <pc:docMk/>
          <pc:sldMk cId="0" sldId="271"/>
        </pc:sldMkLst>
      </pc:sldChg>
      <pc:sldChg chg="del">
        <pc:chgData name="Eric J Prebys" userId="2423660181_tp_box_2" providerId="OAuth2" clId="{7A5D5A21-A55B-52FD-95D2-896217ECBE7C}" dt="2025-10-09T14:06:34.855" v="1" actId="2696"/>
        <pc:sldMkLst>
          <pc:docMk/>
          <pc:sldMk cId="0" sldId="29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9063" y="8758238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/>
            </a:lvl1pPr>
          </a:lstStyle>
          <a:p>
            <a:fld id="{14ED46C0-4E3B-A244-B6EB-127E0839119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287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3638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6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8312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58238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/>
            </a:lvl1pPr>
          </a:lstStyle>
          <a:p>
            <a:fld id="{8147F93F-8050-624F-8C58-3BD68D4555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308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1122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defTabSz="91122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defTabSz="91122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defTabSz="91122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defTabSz="91122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112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57594353-B8E7-D249-9DA3-2DFF52F03193}" type="slidenum">
              <a:rPr lang="en-US"/>
              <a:pPr algn="r" eaLnBrk="1" hangingPunct="1"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"/>
          <p:cNvGrpSpPr>
            <a:grpSpLocks/>
          </p:cNvGrpSpPr>
          <p:nvPr userDrawn="1"/>
        </p:nvGrpSpPr>
        <p:grpSpPr bwMode="auto">
          <a:xfrm>
            <a:off x="5181600" y="3543300"/>
            <a:ext cx="3603625" cy="76200"/>
            <a:chOff x="1463675" y="3525838"/>
            <a:chExt cx="6216650" cy="46037"/>
          </a:xfrm>
        </p:grpSpPr>
        <p:cxnSp>
          <p:nvCxnSpPr>
            <p:cNvPr id="5" name="Straight Connector 4"/>
            <p:cNvCxnSpPr>
              <a:cxnSpLocks noChangeShapeType="1"/>
            </p:cNvCxnSpPr>
            <p:nvPr/>
          </p:nvCxnSpPr>
          <p:spPr bwMode="auto">
            <a:xfrm>
              <a:off x="1463675" y="3549650"/>
              <a:ext cx="2971800" cy="1588"/>
            </a:xfrm>
            <a:prstGeom prst="line">
              <a:avLst/>
            </a:prstGeom>
            <a:noFill/>
            <a:ln w="9525">
              <a:solidFill>
                <a:srgbClr val="E9E9E8"/>
              </a:solidFill>
              <a:round/>
              <a:headEnd/>
              <a:tailEnd/>
            </a:ln>
            <a:effectLst>
              <a:outerShdw blurRad="63500" algn="tl" rotWithShape="0">
                <a:srgbClr val="000000">
                  <a:alpha val="54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Straight Connector 5"/>
            <p:cNvCxnSpPr>
              <a:cxnSpLocks noChangeShapeType="1"/>
            </p:cNvCxnSpPr>
            <p:nvPr/>
          </p:nvCxnSpPr>
          <p:spPr bwMode="auto">
            <a:xfrm>
              <a:off x="4708525" y="3549650"/>
              <a:ext cx="2971800" cy="1588"/>
            </a:xfrm>
            <a:prstGeom prst="line">
              <a:avLst/>
            </a:prstGeom>
            <a:noFill/>
            <a:ln w="9525">
              <a:solidFill>
                <a:srgbClr val="E9E9E8"/>
              </a:solidFill>
              <a:round/>
              <a:headEnd/>
              <a:tailEnd/>
            </a:ln>
            <a:effectLst>
              <a:outerShdw blurRad="63500" algn="tl" rotWithShape="0">
                <a:srgbClr val="000000">
                  <a:alpha val="54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4540250" y="3525838"/>
              <a:ext cx="46038" cy="46037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  <a:round/>
              <a:headEnd/>
              <a:tailEnd/>
            </a:ln>
            <a:effectLst>
              <a:outerShdw blurRad="63500" algn="tl" rotWithShape="0">
                <a:srgbClr val="000000">
                  <a:alpha val="5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105400" y="3699804"/>
            <a:ext cx="3657600" cy="1143000"/>
          </a:xfrm>
        </p:spPr>
        <p:txBody>
          <a:bodyPr>
            <a:noAutofit/>
          </a:bodyPr>
          <a:lstStyle>
            <a:lvl1pPr marL="0" indent="0" algn="l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5105400" y="952500"/>
            <a:ext cx="3657600" cy="2462432"/>
          </a:xfrm>
          <a:ln w="6350" cap="rnd">
            <a:noFill/>
          </a:ln>
        </p:spPr>
        <p:txBody>
          <a:bodyPr/>
          <a:lstStyle>
            <a:lvl1pPr algn="l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116380-DCB4-0948-8E65-52C9606E1BC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Energy: No Such Things as a Free Lunch</a:t>
            </a:r>
          </a:p>
        </p:txBody>
      </p:sp>
    </p:spTree>
    <p:extLst>
      <p:ext uri="{BB962C8B-B14F-4D97-AF65-F5344CB8AC3E}">
        <p14:creationId xmlns:p14="http://schemas.microsoft.com/office/powerpoint/2010/main" val="2866390109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88FA09-D182-7F4D-A0FB-54EA9D3E8DD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66158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663E36-8051-5D4F-A387-C85BDCCC9A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1972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842682"/>
            <a:ext cx="8229600" cy="52533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40BB99-F4B8-1747-B0ED-1A718019BAF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19435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 noChangeShapeType="1"/>
          </p:cNvCxnSpPr>
          <p:nvPr/>
        </p:nvCxnSpPr>
        <p:spPr bwMode="auto">
          <a:xfrm>
            <a:off x="685800" y="4916488"/>
            <a:ext cx="7924800" cy="4762"/>
          </a:xfrm>
          <a:prstGeom prst="line">
            <a:avLst/>
          </a:prstGeom>
          <a:noFill/>
          <a:ln w="9525">
            <a:solidFill>
              <a:srgbClr val="E9E9E8"/>
            </a:solidFill>
            <a:round/>
            <a:headEnd/>
            <a:tailEnd/>
          </a:ln>
          <a:effectLst>
            <a:outerShdw blurRad="63500" algn="tl" rotWithShape="0">
              <a:srgbClr val="000000">
                <a:alpha val="5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/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D7DFE1-1255-6747-809F-FE42AA9713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79672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860612"/>
            <a:ext cx="4059936" cy="5235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887506"/>
            <a:ext cx="4059936" cy="5208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3CC51D-ADD1-1A44-8F30-51B6D7326C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82749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>
            <a:off x="563563" y="2179638"/>
            <a:ext cx="3748087" cy="1587"/>
          </a:xfrm>
          <a:prstGeom prst="line">
            <a:avLst/>
          </a:prstGeom>
          <a:noFill/>
          <a:ln w="12700">
            <a:solidFill>
              <a:srgbClr val="E9E9E8"/>
            </a:solidFill>
            <a:round/>
            <a:headEnd/>
            <a:tailEnd/>
          </a:ln>
          <a:effectLst>
            <a:outerShdw blurRad="63500" algn="tl" rotWithShape="0">
              <a:srgbClr val="000000">
                <a:alpha val="5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4754563" y="2179638"/>
            <a:ext cx="3749675" cy="1587"/>
          </a:xfrm>
          <a:prstGeom prst="line">
            <a:avLst/>
          </a:prstGeom>
          <a:noFill/>
          <a:ln w="12700">
            <a:solidFill>
              <a:srgbClr val="E9E9E8"/>
            </a:solidFill>
            <a:round/>
            <a:headEnd/>
            <a:tailEnd/>
          </a:ln>
          <a:effectLst>
            <a:outerShdw blurRad="63500" algn="tl" rotWithShape="0">
              <a:srgbClr val="000000">
                <a:alpha val="5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581EE16-D8B5-B54A-975F-9056AAE37C3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October 15, 2025</a:t>
            </a:r>
          </a:p>
        </p:txBody>
      </p:sp>
    </p:spTree>
    <p:extLst>
      <p:ext uri="{BB962C8B-B14F-4D97-AF65-F5344CB8AC3E}">
        <p14:creationId xmlns:p14="http://schemas.microsoft.com/office/powerpoint/2010/main" val="1085377525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96A53E-E423-074A-85BD-D2F65E91C4E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56530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3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4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473152-DD4A-D042-B639-43F0CDB23F5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163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F3DFBB-C054-4945-A72E-D93F2F6B7D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3809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924E9F-5B40-5149-ACC4-8870B567468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50201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457200" y="869950"/>
            <a:ext cx="822960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950"/>
            <a:ext cx="2590800" cy="38417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 smtClean="0">
                <a:solidFill>
                  <a:schemeClr val="tx2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950"/>
            <a:ext cx="3581400" cy="384175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 smtClean="0">
                <a:solidFill>
                  <a:schemeClr val="tx2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725"/>
            <a:ext cx="609600" cy="457200"/>
          </a:xfrm>
          <a:prstGeom prst="rect">
            <a:avLst/>
          </a:prstGeom>
          <a:noFill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fld id="{B83F53D7-78D5-C648-B0A8-70AA7196123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27063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5" r:id="rId1"/>
    <p:sldLayoutId id="2147484127" r:id="rId2"/>
    <p:sldLayoutId id="2147484136" r:id="rId3"/>
    <p:sldLayoutId id="2147484128" r:id="rId4"/>
    <p:sldLayoutId id="2147484137" r:id="rId5"/>
    <p:sldLayoutId id="2147484129" r:id="rId6"/>
    <p:sldLayoutId id="2147484130" r:id="rId7"/>
    <p:sldLayoutId id="2147484131" r:id="rId8"/>
    <p:sldLayoutId id="2147484132" r:id="rId9"/>
    <p:sldLayoutId id="2147484133" r:id="rId10"/>
    <p:sldLayoutId id="2147484134" r:id="rId11"/>
  </p:sldLayoutIdLst>
  <p:transition spd="med">
    <p:fade/>
  </p:transition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en-US" sz="4000" kern="1200" spc="-10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9F9F9"/>
          </a:solidFill>
          <a:latin typeface="Constantia" pitchFamily="18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9F9F9"/>
          </a:solidFill>
          <a:latin typeface="Constantia" pitchFamily="18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9F9F9"/>
          </a:solidFill>
          <a:latin typeface="Constantia" pitchFamily="18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F9F9F9"/>
          </a:solidFill>
          <a:latin typeface="Constantia" pitchFamily="18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F9F9F9"/>
          </a:solidFill>
          <a:latin typeface="Constantia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F9F9F9"/>
          </a:solidFill>
          <a:latin typeface="Constantia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F9F9F9"/>
          </a:solidFill>
          <a:latin typeface="Constantia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F9F9F9"/>
          </a:solidFill>
          <a:latin typeface="Constantia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2"/>
        </a:buClr>
        <a:buSzPct val="85000"/>
        <a:buFont typeface="Wingdings 2" charset="0"/>
        <a:buChar char=""/>
        <a:defRPr sz="26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639763" indent="-273050" algn="l" rtl="0" eaLnBrk="0" fontAlgn="base" hangingPunct="0">
        <a:spcBef>
          <a:spcPts val="300"/>
        </a:spcBef>
        <a:spcAft>
          <a:spcPct val="0"/>
        </a:spcAft>
        <a:buClr>
          <a:srgbClr val="D6903D"/>
        </a:buClr>
        <a:buSzPct val="85000"/>
        <a:buFont typeface="Wingdings 2" charset="0"/>
        <a:buChar char=""/>
        <a:defRPr sz="2400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1004888" indent="-228600" algn="l" rtl="0" eaLnBrk="0" fontAlgn="base" hangingPunct="0">
        <a:spcBef>
          <a:spcPts val="300"/>
        </a:spcBef>
        <a:spcAft>
          <a:spcPct val="0"/>
        </a:spcAft>
        <a:buClr>
          <a:srgbClr val="B37732"/>
        </a:buClr>
        <a:buSzPct val="85000"/>
        <a:buFont typeface="Wingdings 2" charset="0"/>
        <a:buChar char="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79525" indent="-228600" algn="l" rtl="0" eaLnBrk="0" fontAlgn="base" hangingPunct="0">
        <a:spcBef>
          <a:spcPts val="300"/>
        </a:spcBef>
        <a:spcAft>
          <a:spcPct val="0"/>
        </a:spcAft>
        <a:buClr>
          <a:srgbClr val="D6903D"/>
        </a:buClr>
        <a:buSzPct val="85000"/>
        <a:buFont typeface="Wingdings 2" charset="0"/>
        <a:buChar char=""/>
        <a:defRPr sz="19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554163" indent="-228600" algn="l" rtl="0" eaLnBrk="0" fontAlgn="base" hangingPunct="0">
        <a:spcBef>
          <a:spcPts val="338"/>
        </a:spcBef>
        <a:spcAft>
          <a:spcPct val="0"/>
        </a:spcAft>
        <a:buClr>
          <a:srgbClr val="D6903D"/>
        </a:buClr>
        <a:buSzPct val="85000"/>
        <a:buFont typeface="Wingdings 2" charset="0"/>
        <a:buChar char="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7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7" Type="http://schemas.openxmlformats.org/officeDocument/2006/relationships/image" Target="../media/image1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w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105400" y="3700463"/>
            <a:ext cx="3657600" cy="1143000"/>
          </a:xfrm>
        </p:spPr>
        <p:txBody>
          <a:bodyPr/>
          <a:lstStyle/>
          <a:p>
            <a:pPr>
              <a:buFont typeface="Wingdings 2" pitchFamily="18" charset="2"/>
              <a:buNone/>
              <a:defRPr/>
            </a:pPr>
            <a:r>
              <a:rPr lang="en-US" dirty="0">
                <a:ea typeface="+mn-ea"/>
              </a:rPr>
              <a:t>Eric Prebys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Energy: No Such Thing </a:t>
            </a:r>
            <a:br>
              <a:rPr>
                <a:ea typeface="+mj-ea"/>
              </a:rPr>
            </a:br>
            <a:r>
              <a:rPr>
                <a:ea typeface="+mj-ea"/>
              </a:rPr>
              <a:t>as a Free Lunch</a:t>
            </a: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09600"/>
            <a:ext cx="4400550" cy="555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10246" name="Slide Number Placeholder 1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DBBF2FC-2603-D647-B514-520B2705A2B4}" type="slidenum">
              <a:rPr lang="en-US">
                <a:solidFill>
                  <a:schemeClr val="tx2"/>
                </a:solidFill>
              </a:rPr>
              <a:pPr eaLnBrk="1" hangingPunct="1"/>
              <a:t>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10247" name="Footer Placeholder 12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Content Placeholder 1"/>
          <p:cNvSpPr>
            <a:spLocks noGrp="1"/>
          </p:cNvSpPr>
          <p:nvPr>
            <p:ph idx="1"/>
          </p:nvPr>
        </p:nvSpPr>
        <p:spPr>
          <a:xfrm>
            <a:off x="457200" y="842963"/>
            <a:ext cx="8229600" cy="5253037"/>
          </a:xfrm>
        </p:spPr>
        <p:txBody>
          <a:bodyPr/>
          <a:lstStyle/>
          <a:p>
            <a:r>
              <a:rPr lang="en-US" dirty="0">
                <a:latin typeface="Constantia" charset="0"/>
              </a:rPr>
              <a:t>We need to examine these early claims in the context of the time.</a:t>
            </a:r>
          </a:p>
          <a:p>
            <a:r>
              <a:rPr lang="en-US" dirty="0">
                <a:latin typeface="Constantia" charset="0"/>
              </a:rPr>
              <a:t>Because there was no theoretical framework to rule out these machines, these people were behaving as good scientists.</a:t>
            </a:r>
          </a:p>
          <a:p>
            <a:pPr lvl="1"/>
            <a:r>
              <a:rPr lang="en-US" dirty="0">
                <a:latin typeface="Constantia" charset="0"/>
              </a:rPr>
              <a:t>The fact they didn't work was an important piece of experimental evidence.</a:t>
            </a:r>
          </a:p>
          <a:p>
            <a:r>
              <a:rPr lang="en-US" dirty="0">
                <a:latin typeface="Constantia" charset="0"/>
              </a:rPr>
              <a:t>All of this changed with Newton</a:t>
            </a:r>
          </a:p>
          <a:p>
            <a:pPr lvl="1"/>
            <a:r>
              <a:rPr lang="en-US" i="1" dirty="0">
                <a:latin typeface="Constantia" charset="0"/>
              </a:rPr>
              <a:t>F=ma</a:t>
            </a:r>
            <a:r>
              <a:rPr lang="en-US" dirty="0">
                <a:latin typeface="Constantia" charset="0"/>
              </a:rPr>
              <a:t> and the </a:t>
            </a:r>
            <a:r>
              <a:rPr lang="ja-JP" altLang="en-US">
                <a:latin typeface="Constantia" charset="0"/>
              </a:rPr>
              <a:t>“</a:t>
            </a:r>
            <a:r>
              <a:rPr lang="en-US" dirty="0">
                <a:latin typeface="Constantia" charset="0"/>
              </a:rPr>
              <a:t>universal law of gravitation</a:t>
            </a:r>
            <a:r>
              <a:rPr lang="ja-JP" altLang="en-US">
                <a:latin typeface="Constantia" charset="0"/>
              </a:rPr>
              <a:t>”</a:t>
            </a:r>
            <a:r>
              <a:rPr lang="en-US" dirty="0">
                <a:latin typeface="Constantia" charset="0"/>
              </a:rPr>
              <a:t> held the mathematical key to ruling out all of these </a:t>
            </a:r>
            <a:r>
              <a:rPr lang="ja-JP" altLang="en-US">
                <a:latin typeface="Constantia" charset="0"/>
              </a:rPr>
              <a:t>“</a:t>
            </a:r>
            <a:r>
              <a:rPr lang="en-US" dirty="0">
                <a:latin typeface="Constantia" charset="0"/>
              </a:rPr>
              <a:t>imbalance</a:t>
            </a:r>
            <a:r>
              <a:rPr lang="ja-JP" altLang="en-US">
                <a:latin typeface="Constantia" charset="0"/>
              </a:rPr>
              <a:t>”</a:t>
            </a:r>
            <a:r>
              <a:rPr lang="en-US" dirty="0">
                <a:latin typeface="Constantia" charset="0"/>
              </a:rPr>
              <a:t> type perpetual motion machines in one fell swoop.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Perpetual motion and physics</a:t>
            </a:r>
          </a:p>
        </p:txBody>
      </p:sp>
      <p:sp>
        <p:nvSpPr>
          <p:cNvPr id="30724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30725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3F9391A-3585-4743-9031-1CDDE58241B3}" type="slidenum">
              <a:rPr lang="en-US">
                <a:solidFill>
                  <a:schemeClr val="tx2"/>
                </a:solidFill>
              </a:rPr>
              <a:pPr eaLnBrk="1" hangingPunct="1"/>
              <a:t>10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30726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Content Placeholder 1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253038"/>
          </a:xfrm>
        </p:spPr>
        <p:txBody>
          <a:bodyPr/>
          <a:lstStyle/>
          <a:p>
            <a:r>
              <a:rPr lang="en-US" sz="2000">
                <a:latin typeface="Constantia" charset="0"/>
              </a:rPr>
              <a:t>In the 18</a:t>
            </a:r>
            <a:r>
              <a:rPr lang="en-US" sz="2000" baseline="30000">
                <a:latin typeface="Constantia" charset="0"/>
              </a:rPr>
              <a:t>th</a:t>
            </a:r>
            <a:r>
              <a:rPr lang="en-US" sz="2000">
                <a:latin typeface="Constantia" charset="0"/>
              </a:rPr>
              <a:t> and 19</a:t>
            </a:r>
            <a:r>
              <a:rPr lang="en-US" sz="2000" baseline="30000">
                <a:latin typeface="Constantia" charset="0"/>
              </a:rPr>
              <a:t>th</a:t>
            </a:r>
            <a:r>
              <a:rPr lang="en-US" sz="2000">
                <a:latin typeface="Constantia" charset="0"/>
              </a:rPr>
              <a:t> centuries, a great deal of physics was done to formalize the concepts of work, energy, and conservation laws.</a:t>
            </a:r>
          </a:p>
          <a:p>
            <a:pPr lvl="1"/>
            <a:r>
              <a:rPr lang="en-US" sz="2000">
                <a:latin typeface="Constantia" charset="0"/>
              </a:rPr>
              <a:t>The non-observation of perpetual motion was  taken as </a:t>
            </a:r>
            <a:r>
              <a:rPr lang="en-US" sz="2000" i="1">
                <a:latin typeface="Constantia" charset="0"/>
              </a:rPr>
              <a:t>input</a:t>
            </a:r>
            <a:r>
              <a:rPr lang="en-US" sz="2000">
                <a:latin typeface="Constantia" charset="0"/>
              </a:rPr>
              <a:t> to these theories.</a:t>
            </a:r>
          </a:p>
          <a:p>
            <a:r>
              <a:rPr lang="en-US" sz="2000">
                <a:latin typeface="Constantia" charset="0"/>
              </a:rPr>
              <a:t>The 19</a:t>
            </a:r>
            <a:r>
              <a:rPr lang="en-US" sz="2000" baseline="30000">
                <a:latin typeface="Constantia" charset="0"/>
              </a:rPr>
              <a:t>th</a:t>
            </a:r>
            <a:r>
              <a:rPr lang="en-US" sz="2000">
                <a:latin typeface="Constantia" charset="0"/>
              </a:rPr>
              <a:t> century saw the development of thermodynamics</a:t>
            </a:r>
          </a:p>
          <a:p>
            <a:pPr lvl="1"/>
            <a:r>
              <a:rPr lang="en-US" sz="2000">
                <a:latin typeface="Constantia" charset="0"/>
              </a:rPr>
              <a:t>Term originally coined by James Joule to describe the science of heat and power</a:t>
            </a:r>
          </a:p>
          <a:p>
            <a:pPr lvl="1"/>
            <a:r>
              <a:rPr lang="en-US" sz="2000">
                <a:latin typeface="Constantia" charset="0"/>
              </a:rPr>
              <a:t>Generalized to cover all physical systems</a:t>
            </a:r>
          </a:p>
          <a:p>
            <a:pPr lvl="1"/>
            <a:r>
              <a:rPr lang="en-US" sz="2000">
                <a:latin typeface="Constantia" charset="0"/>
              </a:rPr>
              <a:t>Lays out the specifics of the relationship between physical systems and usable energy</a:t>
            </a:r>
          </a:p>
          <a:p>
            <a:r>
              <a:rPr lang="en-US" sz="2000">
                <a:latin typeface="Constantia" charset="0"/>
              </a:rPr>
              <a:t>As new types of physics were discovered, the still fit into this paradigm</a:t>
            </a:r>
          </a:p>
          <a:p>
            <a:pPr lvl="1"/>
            <a:r>
              <a:rPr lang="en-US" sz="2000">
                <a:latin typeface="Constantia" charset="0"/>
              </a:rPr>
              <a:t>Electricity and Magnetism</a:t>
            </a:r>
          </a:p>
          <a:p>
            <a:pPr lvl="1"/>
            <a:r>
              <a:rPr lang="en-US" sz="2000">
                <a:latin typeface="Constantia" charset="0"/>
              </a:rPr>
              <a:t>Relativity</a:t>
            </a:r>
          </a:p>
          <a:p>
            <a:pPr lvl="1"/>
            <a:r>
              <a:rPr lang="en-US" sz="2000">
                <a:latin typeface="Constantia" charset="0"/>
              </a:rPr>
              <a:t>Nuclear energy</a:t>
            </a:r>
          </a:p>
          <a:p>
            <a:pPr lvl="1"/>
            <a:r>
              <a:rPr lang="en-US" sz="2000">
                <a:latin typeface="Constantia" charset="0"/>
              </a:rPr>
              <a:t>Quantum Mechanics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Physics and energy</a:t>
            </a:r>
          </a:p>
        </p:txBody>
      </p:sp>
      <p:sp>
        <p:nvSpPr>
          <p:cNvPr id="31748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31749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CB572BA-269F-F448-A0A9-0D755B02747D}" type="slidenum">
              <a:rPr lang="en-US">
                <a:solidFill>
                  <a:schemeClr val="tx2"/>
                </a:solidFill>
              </a:rPr>
              <a:pPr eaLnBrk="1" hangingPunct="1"/>
              <a:t>11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31750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457200" y="842963"/>
            <a:ext cx="8229600" cy="5253037"/>
          </a:xfrm>
        </p:spPr>
        <p:txBody>
          <a:bodyPr/>
          <a:lstStyle/>
          <a:p>
            <a:r>
              <a:rPr lang="en-US">
                <a:latin typeface="Constantia" charset="0"/>
              </a:rPr>
              <a:t>Every system is characterized by an energy (</a:t>
            </a:r>
            <a:r>
              <a:rPr lang="en-US" i="1">
                <a:latin typeface="Constantia" charset="0"/>
              </a:rPr>
              <a:t>U</a:t>
            </a:r>
            <a:r>
              <a:rPr lang="en-US">
                <a:latin typeface="Constantia" charset="0"/>
              </a:rPr>
              <a:t>)</a:t>
            </a: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r>
              <a:rPr lang="en-US" sz="2800">
                <a:solidFill>
                  <a:srgbClr val="FFFF00"/>
                </a:solidFill>
                <a:latin typeface="Constantia" charset="0"/>
              </a:rPr>
              <a:t>This law is also known as </a:t>
            </a:r>
            <a:r>
              <a:rPr lang="ja-JP" altLang="en-US" sz="2800">
                <a:solidFill>
                  <a:srgbClr val="FFFF00"/>
                </a:solidFill>
                <a:latin typeface="Constantia" charset="0"/>
              </a:rPr>
              <a:t>“</a:t>
            </a:r>
            <a:r>
              <a:rPr lang="en-US" sz="2800">
                <a:solidFill>
                  <a:srgbClr val="FFFF00"/>
                </a:solidFill>
                <a:latin typeface="Constantia" charset="0"/>
              </a:rPr>
              <a:t>Conservation of Energy</a:t>
            </a:r>
            <a:r>
              <a:rPr lang="ja-JP" altLang="en-US" sz="2800">
                <a:solidFill>
                  <a:srgbClr val="FFFF00"/>
                </a:solidFill>
                <a:latin typeface="Constantia" charset="0"/>
              </a:rPr>
              <a:t>”</a:t>
            </a:r>
            <a:endParaRPr lang="en-US" sz="2800">
              <a:solidFill>
                <a:srgbClr val="FFFF00"/>
              </a:solidFill>
              <a:latin typeface="Constanti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First Law of Thermodynamics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19400" y="1676400"/>
            <a:ext cx="3043238" cy="124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76375" y="2324100"/>
            <a:ext cx="1257300" cy="15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995988" y="2365375"/>
            <a:ext cx="1104900" cy="15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2"/>
          <p:cNvGraphicFramePr>
            <a:graphicFrameLocks noChangeAspect="1"/>
          </p:cNvGraphicFramePr>
          <p:nvPr/>
        </p:nvGraphicFramePr>
        <p:xfrm>
          <a:off x="1641475" y="1714500"/>
          <a:ext cx="6985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3800" imgH="203040" progId="Equation.3">
                  <p:embed/>
                </p:oleObj>
              </mc:Choice>
              <mc:Fallback>
                <p:oleObj name="Equation" r:id="rId2" imgW="253800" imgH="203040" progId="Equation.3">
                  <p:embed/>
                  <p:pic>
                    <p:nvPicPr>
                      <p:cNvPr id="1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1475" y="1714500"/>
                        <a:ext cx="698500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6327775" y="1790700"/>
          <a:ext cx="8032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1960" imgH="177480" progId="Equation.3">
                  <p:embed/>
                </p:oleObj>
              </mc:Choice>
              <mc:Fallback>
                <p:oleObj name="Equation" r:id="rId4" imgW="291960" imgH="177480" progId="Equation.3">
                  <p:embed/>
                  <p:pic>
                    <p:nvPicPr>
                      <p:cNvPr id="10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7775" y="1790700"/>
                        <a:ext cx="803275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2955925" y="2043113"/>
          <a:ext cx="275907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02960" imgH="203040" progId="Equation.3">
                  <p:embed/>
                </p:oleObj>
              </mc:Choice>
              <mc:Fallback>
                <p:oleObj name="Equation" r:id="rId6" imgW="1002960" imgH="203040" progId="Equation.3">
                  <p:embed/>
                  <p:pic>
                    <p:nvPicPr>
                      <p:cNvPr id="10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925" y="2043113"/>
                        <a:ext cx="2759075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95300" y="3086100"/>
            <a:ext cx="2590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400"/>
              <a:t>Change in energy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3429000" y="3124200"/>
            <a:ext cx="20955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US" sz="2400"/>
              <a:t>“</a:t>
            </a:r>
            <a:r>
              <a:rPr lang="en-US" sz="2400"/>
              <a:t>Heat</a:t>
            </a:r>
            <a:r>
              <a:rPr lang="ja-JP" altLang="en-US" sz="2400"/>
              <a:t>”</a:t>
            </a:r>
            <a:r>
              <a:rPr lang="en-US" sz="2400"/>
              <a:t> put </a:t>
            </a:r>
            <a:r>
              <a:rPr lang="en-US" sz="2400" i="1"/>
              <a:t>into </a:t>
            </a:r>
            <a:r>
              <a:rPr lang="en-US" sz="2400"/>
              <a:t>system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6134100" y="3124200"/>
            <a:ext cx="22479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/>
              <a:t>Work done </a:t>
            </a:r>
            <a:r>
              <a:rPr lang="en-US" sz="2400" i="1"/>
              <a:t>by</a:t>
            </a:r>
            <a:r>
              <a:rPr lang="en-US" sz="2400"/>
              <a:t> system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2819400" y="2628900"/>
            <a:ext cx="571500" cy="419100"/>
          </a:xfrm>
          <a:prstGeom prst="straightConnector1">
            <a:avLst/>
          </a:prstGeom>
          <a:ln w="508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0800000">
            <a:off x="5410200" y="2552700"/>
            <a:ext cx="1371600" cy="571500"/>
          </a:xfrm>
          <a:prstGeom prst="straightConnector1">
            <a:avLst/>
          </a:prstGeom>
          <a:ln w="508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 flipH="1" flipV="1">
            <a:off x="4229101" y="2819400"/>
            <a:ext cx="457200" cy="3175"/>
          </a:xfrm>
          <a:prstGeom prst="straightConnector1">
            <a:avLst/>
          </a:prstGeom>
          <a:ln w="508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Date Placeholder 26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1041" name="Slide Number Placeholder 2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3340C1C-B4F0-484F-A644-8BF2730778B0}" type="slidenum">
              <a:rPr lang="en-US">
                <a:solidFill>
                  <a:schemeClr val="tx2"/>
                </a:solidFill>
              </a:rPr>
              <a:pPr eaLnBrk="1" hangingPunct="1"/>
              <a:t>12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1042" name="Footer Placeholder 30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2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Content Placeholder 1"/>
          <p:cNvSpPr>
            <a:spLocks noGrp="1"/>
          </p:cNvSpPr>
          <p:nvPr>
            <p:ph idx="1"/>
          </p:nvPr>
        </p:nvSpPr>
        <p:spPr>
          <a:xfrm>
            <a:off x="457200" y="842963"/>
            <a:ext cx="8229600" cy="5253037"/>
          </a:xfrm>
        </p:spPr>
        <p:txBody>
          <a:bodyPr/>
          <a:lstStyle/>
          <a:p>
            <a:r>
              <a:rPr lang="en-US" dirty="0">
                <a:latin typeface="Constantia" charset="0"/>
              </a:rPr>
              <a:t>Not all energy is useable!!</a:t>
            </a:r>
          </a:p>
          <a:p>
            <a:r>
              <a:rPr lang="en-US" dirty="0">
                <a:latin typeface="Constantia" charset="0"/>
              </a:rPr>
              <a:t>Every system is characterized by an </a:t>
            </a:r>
            <a:r>
              <a:rPr lang="ja-JP" altLang="en-US" dirty="0">
                <a:latin typeface="Constantia" charset="0"/>
              </a:rPr>
              <a:t>“</a:t>
            </a:r>
            <a:r>
              <a:rPr lang="en-US" dirty="0">
                <a:latin typeface="Constantia" charset="0"/>
              </a:rPr>
              <a:t>entropy</a:t>
            </a:r>
            <a:r>
              <a:rPr lang="ja-JP" altLang="en-US" dirty="0">
                <a:latin typeface="Constantia" charset="0"/>
              </a:rPr>
              <a:t>”</a:t>
            </a:r>
            <a:r>
              <a:rPr lang="en-US" dirty="0">
                <a:latin typeface="Constantia" charset="0"/>
              </a:rPr>
              <a:t> (S)</a:t>
            </a:r>
          </a:p>
          <a:p>
            <a:pPr lvl="1"/>
            <a:r>
              <a:rPr lang="en-US" dirty="0">
                <a:latin typeface="Constantia" charset="0"/>
              </a:rPr>
              <a:t>A measure of energy and degree of order</a:t>
            </a:r>
          </a:p>
          <a:p>
            <a:pPr lvl="2"/>
            <a:r>
              <a:rPr lang="en-US" dirty="0">
                <a:latin typeface="Constantia" charset="0"/>
              </a:rPr>
              <a:t>Generally </a:t>
            </a:r>
            <a:r>
              <a:rPr lang="ja-JP" altLang="en-US" dirty="0">
                <a:latin typeface="Constantia" charset="0"/>
              </a:rPr>
              <a:t>“</a:t>
            </a:r>
            <a:r>
              <a:rPr lang="en-US" dirty="0">
                <a:latin typeface="Constantia" charset="0"/>
              </a:rPr>
              <a:t>Low entropy</a:t>
            </a:r>
            <a:r>
              <a:rPr lang="ja-JP" altLang="en-US" dirty="0">
                <a:latin typeface="Constantia" charset="0"/>
              </a:rPr>
              <a:t>”</a:t>
            </a:r>
            <a:r>
              <a:rPr lang="en-US" dirty="0">
                <a:latin typeface="Constantia" charset="0"/>
              </a:rPr>
              <a:t> = high energy and high order</a:t>
            </a:r>
          </a:p>
          <a:p>
            <a:r>
              <a:rPr lang="en-US" dirty="0">
                <a:latin typeface="Constantia" charset="0"/>
              </a:rPr>
              <a:t>The entropy of a </a:t>
            </a:r>
            <a:r>
              <a:rPr lang="ja-JP" altLang="en-US" dirty="0">
                <a:latin typeface="Constantia" charset="0"/>
              </a:rPr>
              <a:t>“</a:t>
            </a:r>
            <a:r>
              <a:rPr lang="en-US" dirty="0">
                <a:latin typeface="Constantia" charset="0"/>
              </a:rPr>
              <a:t>closed</a:t>
            </a:r>
            <a:r>
              <a:rPr lang="ja-JP" altLang="en-US" dirty="0">
                <a:latin typeface="Constantia" charset="0"/>
              </a:rPr>
              <a:t>”</a:t>
            </a:r>
            <a:r>
              <a:rPr lang="en-US" dirty="0">
                <a:latin typeface="Constantia" charset="0"/>
              </a:rPr>
              <a:t> system can </a:t>
            </a:r>
            <a:r>
              <a:rPr lang="en-US" i="1" dirty="0">
                <a:latin typeface="Constantia" charset="0"/>
              </a:rPr>
              <a:t>never</a:t>
            </a:r>
            <a:r>
              <a:rPr lang="en-US" dirty="0">
                <a:latin typeface="Constantia" charset="0"/>
              </a:rPr>
              <a:t> decrease.</a:t>
            </a:r>
          </a:p>
          <a:p>
            <a:r>
              <a:rPr lang="en-US" dirty="0">
                <a:latin typeface="Constantia" charset="0"/>
              </a:rPr>
              <a:t>Can only get work out of system in </a:t>
            </a:r>
            <a:r>
              <a:rPr lang="en-US" i="1" dirty="0">
                <a:latin typeface="Constantia" charset="0"/>
              </a:rPr>
              <a:t>a transition to a higher entropy state. (S</a:t>
            </a:r>
            <a:r>
              <a:rPr lang="en-US" i="1" baseline="-25000" dirty="0">
                <a:latin typeface="Constantia" charset="0"/>
              </a:rPr>
              <a:t>2</a:t>
            </a:r>
            <a:r>
              <a:rPr lang="en-US" i="1" dirty="0">
                <a:latin typeface="Constantia" charset="0"/>
              </a:rPr>
              <a:t>&gt;S</a:t>
            </a:r>
            <a:r>
              <a:rPr lang="en-US" i="1" baseline="-25000" dirty="0">
                <a:latin typeface="Constantia" charset="0"/>
              </a:rPr>
              <a:t>1</a:t>
            </a:r>
            <a:r>
              <a:rPr lang="en-US" i="1" dirty="0">
                <a:latin typeface="Constantia" charset="0"/>
              </a:rPr>
              <a:t>)</a:t>
            </a:r>
          </a:p>
          <a:p>
            <a:endParaRPr lang="en-US" i="1" dirty="0">
              <a:latin typeface="Constantia" charset="0"/>
            </a:endParaRPr>
          </a:p>
          <a:p>
            <a:endParaRPr lang="en-US" i="1" dirty="0">
              <a:latin typeface="Constantia" charset="0"/>
            </a:endParaRPr>
          </a:p>
          <a:p>
            <a:endParaRPr lang="en-US" i="1" dirty="0">
              <a:latin typeface="Constanti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Second Law of Thermodynamics</a:t>
            </a:r>
          </a:p>
        </p:txBody>
      </p:sp>
      <p:sp>
        <p:nvSpPr>
          <p:cNvPr id="7" name="Rectangle 6"/>
          <p:cNvSpPr/>
          <p:nvPr/>
        </p:nvSpPr>
        <p:spPr>
          <a:xfrm>
            <a:off x="879475" y="4267200"/>
            <a:ext cx="3041650" cy="87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041775" y="4648200"/>
            <a:ext cx="1104900" cy="15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222875" y="4267200"/>
            <a:ext cx="3041650" cy="87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136775" y="4381500"/>
          <a:ext cx="4540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4880" imgH="215640" progId="Equation.3">
                  <p:embed/>
                </p:oleObj>
              </mc:Choice>
              <mc:Fallback>
                <p:oleObj name="Equation" r:id="rId2" imgW="164880" imgH="215640" progId="Equation.3">
                  <p:embed/>
                  <p:pic>
                    <p:nvPicPr>
                      <p:cNvPr id="20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6775" y="4381500"/>
                        <a:ext cx="454025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6403975" y="4419600"/>
          <a:ext cx="4889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215640" progId="Equation.3">
                  <p:embed/>
                </p:oleObj>
              </mc:Choice>
              <mc:Fallback>
                <p:oleObj name="Equation" r:id="rId4" imgW="177480" imgH="215640" progId="Equation.3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3975" y="4419600"/>
                        <a:ext cx="488950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Down Arrow 13"/>
          <p:cNvSpPr/>
          <p:nvPr/>
        </p:nvSpPr>
        <p:spPr>
          <a:xfrm>
            <a:off x="3927475" y="4800600"/>
            <a:ext cx="1333500" cy="87630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4392613" y="4953000"/>
          <a:ext cx="4889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7480" imgH="177480" progId="Equation.3">
                  <p:embed/>
                </p:oleObj>
              </mc:Choice>
              <mc:Fallback>
                <p:oleObj name="Equation" r:id="rId6" imgW="177480" imgH="177480" progId="Equation.3">
                  <p:embed/>
                  <p:pic>
                    <p:nvPicPr>
                      <p:cNvPr id="20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2613" y="4953000"/>
                        <a:ext cx="488950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9" name="Date Placeholder 17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2060" name="Slide Number Placeholder 1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F57C7AA-C508-064E-8864-A99447B3DC74}" type="slidenum">
              <a:rPr lang="en-US">
                <a:solidFill>
                  <a:schemeClr val="tx2"/>
                </a:solidFill>
              </a:rPr>
              <a:pPr eaLnBrk="1" hangingPunct="1"/>
              <a:t>13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2061" name="Footer Placeholder 19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Content Placeholder 1"/>
          <p:cNvSpPr>
            <a:spLocks noGrp="1"/>
          </p:cNvSpPr>
          <p:nvPr>
            <p:ph idx="1"/>
          </p:nvPr>
        </p:nvSpPr>
        <p:spPr>
          <a:xfrm>
            <a:off x="457200" y="842963"/>
            <a:ext cx="8229600" cy="5253037"/>
          </a:xfrm>
        </p:spPr>
        <p:txBody>
          <a:bodyPr/>
          <a:lstStyle/>
          <a:p>
            <a:r>
              <a:rPr lang="en-US" sz="2400">
                <a:latin typeface="Constantia" charset="0"/>
              </a:rPr>
              <a:t>Entropy increases as heat flows from high to low temperature</a:t>
            </a:r>
          </a:p>
          <a:p>
            <a:pPr lvl="1"/>
            <a:r>
              <a:rPr lang="en-US">
                <a:latin typeface="Constantia" charset="0"/>
              </a:rPr>
              <a:t>We can </a:t>
            </a:r>
            <a:r>
              <a:rPr lang="en-US" i="1">
                <a:solidFill>
                  <a:srgbClr val="FFC000"/>
                </a:solidFill>
                <a:latin typeface="Constantia" charset="0"/>
              </a:rPr>
              <a:t>extract work </a:t>
            </a:r>
            <a:r>
              <a:rPr lang="en-US">
                <a:latin typeface="Constantia" charset="0"/>
              </a:rPr>
              <a:t>when heat flows from </a:t>
            </a:r>
            <a:r>
              <a:rPr lang="en-US" i="1">
                <a:solidFill>
                  <a:srgbClr val="FFC000"/>
                </a:solidFill>
                <a:latin typeface="Constantia" charset="0"/>
              </a:rPr>
              <a:t>high temperature</a:t>
            </a:r>
            <a:r>
              <a:rPr lang="en-US">
                <a:latin typeface="Constantia" charset="0"/>
              </a:rPr>
              <a:t> to low temperature</a:t>
            </a:r>
          </a:p>
          <a:p>
            <a:pPr lvl="1"/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pPr lvl="1"/>
            <a:r>
              <a:rPr lang="en-US">
                <a:latin typeface="Constantia" charset="0"/>
              </a:rPr>
              <a:t>We have to </a:t>
            </a:r>
            <a:r>
              <a:rPr lang="en-US" i="1">
                <a:solidFill>
                  <a:srgbClr val="FFC000"/>
                </a:solidFill>
                <a:latin typeface="Constantia" charset="0"/>
              </a:rPr>
              <a:t>do work </a:t>
            </a:r>
            <a:r>
              <a:rPr lang="en-US">
                <a:latin typeface="Constantia" charset="0"/>
              </a:rPr>
              <a:t>to move heat from </a:t>
            </a:r>
            <a:r>
              <a:rPr lang="en-US" i="1">
                <a:solidFill>
                  <a:srgbClr val="FFC000"/>
                </a:solidFill>
                <a:latin typeface="Constantia" charset="0"/>
              </a:rPr>
              <a:t>low temperature</a:t>
            </a:r>
            <a:r>
              <a:rPr lang="en-US">
                <a:latin typeface="Constantia" charset="0"/>
              </a:rPr>
              <a:t> to </a:t>
            </a:r>
            <a:r>
              <a:rPr lang="en-US" i="1">
                <a:solidFill>
                  <a:srgbClr val="FFC000"/>
                </a:solidFill>
                <a:latin typeface="Constantia" charset="0"/>
              </a:rPr>
              <a:t>high temperature</a:t>
            </a:r>
            <a:r>
              <a:rPr lang="en-US">
                <a:latin typeface="Constantia" charset="0"/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Second Law and Heat</a:t>
            </a:r>
          </a:p>
        </p:txBody>
      </p:sp>
      <p:pic>
        <p:nvPicPr>
          <p:cNvPr id="3078" name="Picture 3" descr="C:\Documents and Settings\prebys\Local Settings\Temporary Internet Files\Content.IE5\UNAWWFDI\MCj02328160000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357438"/>
            <a:ext cx="1295400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4" descr="C:\Documents and Settings\prebys\Local Settings\Temporary Internet Files\Content.IE5\UNAWWFDI\MPj04402860000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519363"/>
            <a:ext cx="1257300" cy="90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3124200" y="2705100"/>
            <a:ext cx="2324100" cy="15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own Arrow 28"/>
          <p:cNvSpPr/>
          <p:nvPr/>
        </p:nvSpPr>
        <p:spPr>
          <a:xfrm>
            <a:off x="3543300" y="2857500"/>
            <a:ext cx="1333500" cy="87630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074" name="Object 8"/>
          <p:cNvGraphicFramePr>
            <a:graphicFrameLocks noChangeAspect="1"/>
          </p:cNvGraphicFramePr>
          <p:nvPr/>
        </p:nvGraphicFramePr>
        <p:xfrm>
          <a:off x="4008438" y="3009900"/>
          <a:ext cx="4889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480" imgH="177480" progId="Equation.3">
                  <p:embed/>
                </p:oleObj>
              </mc:Choice>
              <mc:Fallback>
                <p:oleObj name="Equation" r:id="rId4" imgW="177480" imgH="177480" progId="Equation.3">
                  <p:embed/>
                  <p:pic>
                    <p:nvPicPr>
                      <p:cNvPr id="307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438" y="3009900"/>
                        <a:ext cx="488950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2" name="Picture 3" descr="C:\Documents and Settings\prebys\Local Settings\Temporary Internet Files\Content.IE5\UNAWWFDI\MCj02328160000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791075"/>
            <a:ext cx="1295400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4" descr="C:\Documents and Settings\prebys\Local Settings\Temporary Internet Files\Content.IE5\UNAWWFDI\MPj04402860000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4953000"/>
            <a:ext cx="1257300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>
            <a:off x="3124200" y="5638800"/>
            <a:ext cx="2324100" cy="1588"/>
          </a:xfrm>
          <a:prstGeom prst="straightConnector1">
            <a:avLst/>
          </a:prstGeom>
          <a:ln w="508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own Arrow 35"/>
          <p:cNvSpPr/>
          <p:nvPr/>
        </p:nvSpPr>
        <p:spPr>
          <a:xfrm>
            <a:off x="3657600" y="4686300"/>
            <a:ext cx="1333500" cy="87630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3075" name="Object 9"/>
          <p:cNvGraphicFramePr>
            <a:graphicFrameLocks noChangeAspect="1"/>
          </p:cNvGraphicFramePr>
          <p:nvPr/>
        </p:nvGraphicFramePr>
        <p:xfrm>
          <a:off x="4122738" y="4838700"/>
          <a:ext cx="4889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7480" imgH="177480" progId="Equation.3">
                  <p:embed/>
                </p:oleObj>
              </mc:Choice>
              <mc:Fallback>
                <p:oleObj name="Equation" r:id="rId6" imgW="177480" imgH="177480" progId="Equation.3">
                  <p:embed/>
                  <p:pic>
                    <p:nvPicPr>
                      <p:cNvPr id="307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2738" y="4838700"/>
                        <a:ext cx="488950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6" name="Date Placeholder 37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3087" name="Slide Number Placeholder 3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FBB3939-54C5-5140-BA9B-A37D31851456}" type="slidenum">
              <a:rPr lang="en-US">
                <a:solidFill>
                  <a:schemeClr val="tx2"/>
                </a:solidFill>
              </a:rPr>
              <a:pPr eaLnBrk="1" hangingPunct="1"/>
              <a:t>14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3088" name="Footer Placeholder 39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1"/>
          <p:cNvSpPr>
            <a:spLocks noGrp="1"/>
          </p:cNvSpPr>
          <p:nvPr>
            <p:ph idx="1"/>
          </p:nvPr>
        </p:nvSpPr>
        <p:spPr>
          <a:xfrm>
            <a:off x="457200" y="842963"/>
            <a:ext cx="8229600" cy="5253037"/>
          </a:xfrm>
        </p:spPr>
        <p:txBody>
          <a:bodyPr/>
          <a:lstStyle/>
          <a:p>
            <a:r>
              <a:rPr lang="en-US" dirty="0">
                <a:latin typeface="Constantia" charset="0"/>
              </a:rPr>
              <a:t>Steam engine:</a:t>
            </a:r>
          </a:p>
          <a:p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  <a:p>
            <a:pPr lvl="1"/>
            <a:endParaRPr lang="en-US" dirty="0">
              <a:latin typeface="Constantia" charset="0"/>
            </a:endParaRPr>
          </a:p>
          <a:p>
            <a:pPr lvl="1"/>
            <a:endParaRPr lang="en-US" dirty="0">
              <a:latin typeface="Constantia" charset="0"/>
            </a:endParaRPr>
          </a:p>
          <a:p>
            <a:pPr lvl="1"/>
            <a:endParaRPr lang="en-US" dirty="0">
              <a:latin typeface="Constantia" charset="0"/>
            </a:endParaRPr>
          </a:p>
          <a:p>
            <a:pPr lvl="1"/>
            <a:endParaRPr lang="en-US" dirty="0">
              <a:latin typeface="Constantia" charset="0"/>
            </a:endParaRPr>
          </a:p>
          <a:p>
            <a:pPr lvl="1"/>
            <a:r>
              <a:rPr lang="en-US" dirty="0">
                <a:latin typeface="Constantia" charset="0"/>
              </a:rPr>
              <a:t>A source of heat makes stream</a:t>
            </a:r>
          </a:p>
          <a:p>
            <a:pPr lvl="1"/>
            <a:r>
              <a:rPr lang="en-US" dirty="0">
                <a:latin typeface="Constantia" charset="0"/>
              </a:rPr>
              <a:t>The steam pushes a piston, cooling in the process.</a:t>
            </a:r>
          </a:p>
          <a:p>
            <a:pPr lvl="1"/>
            <a:r>
              <a:rPr lang="en-US" dirty="0">
                <a:latin typeface="Constantia" charset="0"/>
              </a:rPr>
              <a:t>The steam is then exhausted to a cooler reservoir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2</a:t>
            </a:r>
            <a:r>
              <a:rPr baseline="30000">
                <a:ea typeface="+mj-ea"/>
              </a:rPr>
              <a:t>nd</a:t>
            </a:r>
            <a:r>
              <a:rPr>
                <a:ea typeface="+mj-ea"/>
              </a:rPr>
              <a:t> law: getting energy out…</a:t>
            </a:r>
          </a:p>
        </p:txBody>
      </p:sp>
      <p:sp>
        <p:nvSpPr>
          <p:cNvPr id="32773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32774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97A31E7-E76B-BC42-A205-7F71029F2A62}" type="slidenum">
              <a:rPr lang="en-US">
                <a:solidFill>
                  <a:schemeClr val="tx2"/>
                </a:solidFill>
              </a:rPr>
              <a:pPr eaLnBrk="1" hangingPunct="1"/>
              <a:t>15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32775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6623A8-3DDE-F9AC-0C01-416F8BEBDF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93"/>
          <a:stretch>
            <a:fillRect/>
          </a:stretch>
        </p:blipFill>
        <p:spPr>
          <a:xfrm>
            <a:off x="4336147" y="887413"/>
            <a:ext cx="4350653" cy="3456450"/>
          </a:xfrm>
          <a:prstGeom prst="rect">
            <a:avLst/>
          </a:prstGeom>
        </p:spPr>
      </p:pic>
      <p:pic>
        <p:nvPicPr>
          <p:cNvPr id="1026" name="Picture 2" descr="Second Law of Thermodynamics">
            <a:extLst>
              <a:ext uri="{FF2B5EF4-FFF2-40B4-BE49-F238E27FC236}">
                <a16:creationId xmlns:a16="http://schemas.microsoft.com/office/drawing/2014/main" id="{FC023D28-1B26-BF75-8892-B88D94F9C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13"/>
          <a:stretch>
            <a:fillRect/>
          </a:stretch>
        </p:blipFill>
        <p:spPr bwMode="auto">
          <a:xfrm>
            <a:off x="923525" y="1508750"/>
            <a:ext cx="2918780" cy="30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Content Placeholder 1"/>
          <p:cNvSpPr>
            <a:spLocks noGrp="1"/>
          </p:cNvSpPr>
          <p:nvPr>
            <p:ph idx="1"/>
          </p:nvPr>
        </p:nvSpPr>
        <p:spPr>
          <a:xfrm>
            <a:off x="457200" y="842963"/>
            <a:ext cx="8229600" cy="452437"/>
          </a:xfrm>
        </p:spPr>
        <p:txBody>
          <a:bodyPr/>
          <a:lstStyle/>
          <a:p>
            <a:r>
              <a:rPr lang="en-US" dirty="0">
                <a:latin typeface="Constantia" charset="0"/>
              </a:rPr>
              <a:t>Air conditioning</a:t>
            </a:r>
          </a:p>
          <a:p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  <a:p>
            <a:r>
              <a:rPr lang="en-US" dirty="0">
                <a:latin typeface="Constantia" charset="0"/>
              </a:rPr>
              <a:t>This is why you can’t use your refrigerator to cool your house!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2</a:t>
            </a:r>
            <a:r>
              <a:rPr baseline="30000">
                <a:ea typeface="+mj-ea"/>
              </a:rPr>
              <a:t>nd</a:t>
            </a:r>
            <a:r>
              <a:rPr>
                <a:ea typeface="+mj-ea"/>
              </a:rPr>
              <a:t> Law: doing work to move heat</a:t>
            </a:r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409700"/>
            <a:ext cx="26289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Box 8"/>
          <p:cNvSpPr txBox="1">
            <a:spLocks noChangeArrowheads="1"/>
          </p:cNvSpPr>
          <p:nvPr/>
        </p:nvSpPr>
        <p:spPr bwMode="auto">
          <a:xfrm>
            <a:off x="4076700" y="1333500"/>
            <a:ext cx="39243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/>
              <a:t>Work is done to move heat from inside the house to the radiator unit outside the house.  </a:t>
            </a:r>
          </a:p>
          <a:p>
            <a:pPr algn="l" eaLnBrk="1" hangingPunct="1"/>
            <a:endParaRPr lang="en-US" sz="2400"/>
          </a:p>
          <a:p>
            <a:pPr algn="l" eaLnBrk="1" hangingPunct="1"/>
            <a:r>
              <a:rPr lang="en-US" sz="2400"/>
              <a:t>The heat radiated outside the house is equal to the heat removed from the house </a:t>
            </a:r>
            <a:r>
              <a:rPr lang="en-US" sz="2400" i="1">
                <a:solidFill>
                  <a:srgbClr val="FFC000"/>
                </a:solidFill>
              </a:rPr>
              <a:t>plus</a:t>
            </a:r>
            <a:r>
              <a:rPr lang="en-US" sz="2400"/>
              <a:t> the work it took to move it.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076700" y="1371600"/>
            <a:ext cx="838200" cy="381000"/>
          </a:xfrm>
          <a:prstGeom prst="roundRect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800600" y="1752600"/>
            <a:ext cx="2286000" cy="3810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610100" y="2133600"/>
            <a:ext cx="2819400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724400" y="3238500"/>
            <a:ext cx="2933700" cy="381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802" name="Date Placeholder 17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33803" name="Slide Number Placeholder 1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E4D472D-7053-AC4E-B393-967DBEFDD617}" type="slidenum">
              <a:rPr lang="en-US">
                <a:solidFill>
                  <a:schemeClr val="tx2"/>
                </a:solidFill>
              </a:rPr>
              <a:pPr eaLnBrk="1" hangingPunct="1"/>
              <a:t>16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33804" name="Footer Placeholder 19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sz="2200" dirty="0">
              <a:latin typeface="Constantia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Constantia" charset="0"/>
              </a:rPr>
              <a:t>To date, no violation of the Laws of Thermodynamics has ever been observed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Constantia" charset="0"/>
              </a:rPr>
              <a:t>Period.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Constantia" charset="0"/>
              </a:rPr>
              <a:t>Exclamation point!</a:t>
            </a:r>
          </a:p>
          <a:p>
            <a:pPr lvl="1"/>
            <a:r>
              <a:rPr lang="en-US" dirty="0">
                <a:solidFill>
                  <a:srgbClr val="FFFF00"/>
                </a:solidFill>
                <a:latin typeface="Constantia" charset="0"/>
              </a:rPr>
              <a:t>Red box around it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Bottom 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BB99-F4B8-1747-B0ED-1A718019BAF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4260" y="1278320"/>
            <a:ext cx="7066520" cy="921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474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7110" y="164575"/>
            <a:ext cx="8569780" cy="627063"/>
          </a:xfrm>
        </p:spPr>
        <p:txBody>
          <a:bodyPr/>
          <a:lstStyle/>
          <a:p>
            <a:pPr>
              <a:defRPr/>
            </a:pPr>
            <a:r>
              <a:rPr dirty="0">
                <a:ea typeface="+mj-ea"/>
              </a:rPr>
              <a:t>Interest continued, undaunted by facts*</a:t>
            </a:r>
          </a:p>
        </p:txBody>
      </p:sp>
      <p:pic>
        <p:nvPicPr>
          <p:cNvPr id="35843" name="Picture 19" descr="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352107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20" descr="image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800100"/>
            <a:ext cx="3543300" cy="317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21" descr="image-1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619500"/>
            <a:ext cx="2376488" cy="267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image-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200400"/>
            <a:ext cx="2803525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TextBox 9"/>
          <p:cNvSpPr txBox="1">
            <a:spLocks noChangeArrowheads="1"/>
          </p:cNvSpPr>
          <p:nvPr/>
        </p:nvSpPr>
        <p:spPr bwMode="auto">
          <a:xfrm>
            <a:off x="342900" y="723900"/>
            <a:ext cx="3467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/>
              <a:t>Gravitational imbalance…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05500" y="5905500"/>
            <a:ext cx="32385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a typeface="+mn-ea"/>
              </a:rPr>
              <a:t>Gravitational shield!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6200000" flipV="1">
            <a:off x="6648450" y="5810250"/>
            <a:ext cx="190500" cy="7620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50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35851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0000DBB-6F38-1649-89B3-CC4B9EB10FDE}" type="slidenum">
              <a:rPr lang="en-US">
                <a:solidFill>
                  <a:schemeClr val="tx2"/>
                </a:solidFill>
              </a:rPr>
              <a:pPr eaLnBrk="1" hangingPunct="1"/>
              <a:t>18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35852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  <p:sp>
        <p:nvSpPr>
          <p:cNvPr id="35853" name="TextBox 16"/>
          <p:cNvSpPr txBox="1">
            <a:spLocks noChangeArrowheads="1"/>
          </p:cNvSpPr>
          <p:nvPr/>
        </p:nvSpPr>
        <p:spPr bwMode="auto">
          <a:xfrm>
            <a:off x="266700" y="5067300"/>
            <a:ext cx="25527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600"/>
              <a:t>*Illustrations taken from A.W.J.G Ord-Hume, </a:t>
            </a:r>
            <a:r>
              <a:rPr lang="ja-JP" altLang="en-US" sz="1600"/>
              <a:t>“</a:t>
            </a:r>
            <a:r>
              <a:rPr lang="en-US" sz="1600"/>
              <a:t>Perpetual Motion: The History of an Obsession</a:t>
            </a:r>
            <a:r>
              <a:rPr lang="ja-JP" altLang="en-US" sz="1600"/>
              <a:t>”</a:t>
            </a:r>
            <a:r>
              <a:rPr lang="en-US" sz="1600"/>
              <a:t>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544286" y="265113"/>
            <a:ext cx="8028214" cy="5334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ea typeface="+mj-ea"/>
              </a:rPr>
              <a:t>Perpetual Motion 101 (electricity example)</a:t>
            </a:r>
          </a:p>
        </p:txBody>
      </p:sp>
      <p:pic>
        <p:nvPicPr>
          <p:cNvPr id="41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438275"/>
            <a:ext cx="1651000" cy="1427163"/>
          </a:xfrm>
          <a:prstGeom prst="rect">
            <a:avLst/>
          </a:prstGeom>
          <a:noFill/>
          <a:ln w="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044700" y="1009650"/>
            <a:ext cx="4289425" cy="1708150"/>
            <a:chOff x="2044700" y="1009650"/>
            <a:chExt cx="4289425" cy="1708150"/>
          </a:xfrm>
        </p:grpSpPr>
        <p:pic>
          <p:nvPicPr>
            <p:cNvPr id="3893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5975" y="1009650"/>
              <a:ext cx="1708150" cy="170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8938" name="Straight Connector 18"/>
            <p:cNvCxnSpPr>
              <a:cxnSpLocks noChangeShapeType="1"/>
            </p:cNvCxnSpPr>
            <p:nvPr/>
          </p:nvCxnSpPr>
          <p:spPr bwMode="auto">
            <a:xfrm>
              <a:off x="2044700" y="1870075"/>
              <a:ext cx="2708275" cy="15875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2324100" y="790575"/>
            <a:ext cx="2057400" cy="1897063"/>
            <a:chOff x="3124200" y="977900"/>
            <a:chExt cx="2938462" cy="2528888"/>
          </a:xfrm>
        </p:grpSpPr>
        <p:pic>
          <p:nvPicPr>
            <p:cNvPr id="3893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9288" y="977900"/>
              <a:ext cx="2782523" cy="2528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8935" name="Straight Connector 21"/>
            <p:cNvCxnSpPr>
              <a:cxnSpLocks noChangeShapeType="1"/>
            </p:cNvCxnSpPr>
            <p:nvPr/>
          </p:nvCxnSpPr>
          <p:spPr bwMode="auto">
            <a:xfrm>
              <a:off x="3124200" y="2413000"/>
              <a:ext cx="447675" cy="1588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936" name="Straight Connector 24"/>
            <p:cNvCxnSpPr>
              <a:cxnSpLocks noChangeShapeType="1"/>
            </p:cNvCxnSpPr>
            <p:nvPr/>
          </p:nvCxnSpPr>
          <p:spPr bwMode="auto">
            <a:xfrm>
              <a:off x="5614987" y="2422525"/>
              <a:ext cx="447675" cy="1588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747713" y="2200275"/>
            <a:ext cx="5253037" cy="2008188"/>
          </a:xfrm>
          <a:custGeom>
            <a:avLst/>
            <a:gdLst>
              <a:gd name="T0" fmla="*/ 5253038 w 8093611"/>
              <a:gd name="T1" fmla="*/ 0 h 2497352"/>
              <a:gd name="T2" fmla="*/ 3698284 w 8093611"/>
              <a:gd name="T3" fmla="*/ 471181 h 2497352"/>
              <a:gd name="T4" fmla="*/ 3367510 w 8093611"/>
              <a:gd name="T5" fmla="*/ 1777561 h 2497352"/>
              <a:gd name="T6" fmla="*/ 1216153 w 8093611"/>
              <a:gd name="T7" fmla="*/ 1859020 h 2497352"/>
              <a:gd name="T8" fmla="*/ 489138 w 8093611"/>
              <a:gd name="T9" fmla="*/ 1599122 h 2497352"/>
              <a:gd name="T10" fmla="*/ 202295 w 8093611"/>
              <a:gd name="T11" fmla="*/ 1065004 h 2497352"/>
              <a:gd name="T12" fmla="*/ 79852 w 8093611"/>
              <a:gd name="T13" fmla="*/ 459714 h 24973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093611"/>
              <a:gd name="T22" fmla="*/ 0 h 2497352"/>
              <a:gd name="T23" fmla="*/ 8093611 w 8093611"/>
              <a:gd name="T24" fmla="*/ 2497352 h 24973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093611" h="2497352">
                <a:moveTo>
                  <a:pt x="8093611" y="0"/>
                </a:moveTo>
                <a:cubicBezTo>
                  <a:pt x="7768967" y="677862"/>
                  <a:pt x="6182312" y="217455"/>
                  <a:pt x="5698125" y="585755"/>
                </a:cubicBezTo>
                <a:cubicBezTo>
                  <a:pt x="5213938" y="954055"/>
                  <a:pt x="5825876" y="1922248"/>
                  <a:pt x="5188486" y="2209800"/>
                </a:cubicBezTo>
                <a:cubicBezTo>
                  <a:pt x="4551096" y="2497352"/>
                  <a:pt x="2642276" y="2310718"/>
                  <a:pt x="1873786" y="2311067"/>
                </a:cubicBezTo>
                <a:cubicBezTo>
                  <a:pt x="1134645" y="2274096"/>
                  <a:pt x="1013989" y="2152486"/>
                  <a:pt x="753639" y="1987971"/>
                </a:cubicBezTo>
                <a:cubicBezTo>
                  <a:pt x="493289" y="1823456"/>
                  <a:pt x="416787" y="1560054"/>
                  <a:pt x="311686" y="1323975"/>
                </a:cubicBezTo>
                <a:cubicBezTo>
                  <a:pt x="206585" y="1087897"/>
                  <a:pt x="1" y="827087"/>
                  <a:pt x="123032" y="571500"/>
                </a:cubicBezTo>
              </a:path>
            </a:pathLst>
          </a:cu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US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3432175"/>
            <a:ext cx="1265238" cy="1419225"/>
          </a:xfrm>
          <a:prstGeom prst="rect">
            <a:avLst/>
          </a:prstGeom>
          <a:noFill/>
          <a:ln w="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5191125" y="2801938"/>
            <a:ext cx="315277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>
                <a:latin typeface="Constantia" charset="0"/>
              </a:rPr>
              <a:t>Start with a motor…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00650" y="3178175"/>
            <a:ext cx="360045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>
                <a:latin typeface="Constantia" charset="0"/>
              </a:rPr>
              <a:t>which turns a generator…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19700" y="3582988"/>
            <a:ext cx="363855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>
                <a:latin typeface="Constantia" charset="0"/>
              </a:rPr>
              <a:t>which powers the motor…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32400" y="4419600"/>
            <a:ext cx="315277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FF00"/>
                </a:solidFill>
                <a:latin typeface="Constantia" charset="0"/>
              </a:rPr>
              <a:t>Doesn</a:t>
            </a:r>
            <a:r>
              <a:rPr lang="ja-JP" altLang="en-US" sz="2000">
                <a:solidFill>
                  <a:srgbClr val="FFFF00"/>
                </a:solidFill>
                <a:latin typeface="Constantia" charset="0"/>
              </a:rPr>
              <a:t>’</a:t>
            </a:r>
            <a:r>
              <a:rPr lang="en-US" sz="2000">
                <a:solidFill>
                  <a:srgbClr val="FFFF00"/>
                </a:solidFill>
                <a:latin typeface="Constantia" charset="0"/>
              </a:rPr>
              <a:t>t work??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43513" y="4818063"/>
            <a:ext cx="315277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>
                <a:latin typeface="Constantia" charset="0"/>
              </a:rPr>
              <a:t>Try adding some gears…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38750" y="5180013"/>
            <a:ext cx="31527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  <a:ea typeface="+mn-ea"/>
              </a:rPr>
              <a:t>or maybe a transformer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238750" y="5648325"/>
            <a:ext cx="3152775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FF00"/>
                </a:solidFill>
                <a:latin typeface="Constantia" charset="0"/>
              </a:rPr>
              <a:t>etc, etc, etc…</a:t>
            </a:r>
          </a:p>
        </p:txBody>
      </p: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696913" y="4064000"/>
            <a:ext cx="1160462" cy="2308225"/>
            <a:chOff x="696686" y="4064000"/>
            <a:chExt cx="1161143" cy="2307771"/>
          </a:xfrm>
        </p:grpSpPr>
        <p:pic>
          <p:nvPicPr>
            <p:cNvPr id="38932" name="Picture 2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686" y="4499428"/>
              <a:ext cx="969606" cy="1872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Freeform 24"/>
            <p:cNvSpPr/>
            <p:nvPr/>
          </p:nvSpPr>
          <p:spPr>
            <a:xfrm>
              <a:off x="1204984" y="4064000"/>
              <a:ext cx="652845" cy="449175"/>
            </a:xfrm>
            <a:custGeom>
              <a:avLst/>
              <a:gdLst>
                <a:gd name="connsiteX0" fmla="*/ 653143 w 653143"/>
                <a:gd name="connsiteY0" fmla="*/ 0 h 449943"/>
                <a:gd name="connsiteX1" fmla="*/ 217714 w 653143"/>
                <a:gd name="connsiteY1" fmla="*/ 116114 h 449943"/>
                <a:gd name="connsiteX2" fmla="*/ 0 w 653143"/>
                <a:gd name="connsiteY2" fmla="*/ 449943 h 44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3143" h="449943">
                  <a:moveTo>
                    <a:pt x="653143" y="0"/>
                  </a:moveTo>
                  <a:cubicBezTo>
                    <a:pt x="489857" y="20562"/>
                    <a:pt x="326571" y="41124"/>
                    <a:pt x="217714" y="116114"/>
                  </a:cubicBezTo>
                  <a:cubicBezTo>
                    <a:pt x="108857" y="191105"/>
                    <a:pt x="54428" y="320524"/>
                    <a:pt x="0" y="449943"/>
                  </a:cubicBezTo>
                </a:path>
              </a:pathLst>
            </a:cu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256213" y="3983038"/>
            <a:ext cx="36385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  <a:ea typeface="+mn-ea"/>
              </a:rPr>
              <a:t>with perhaps some left over!</a:t>
            </a:r>
          </a:p>
        </p:txBody>
      </p:sp>
      <p:sp>
        <p:nvSpPr>
          <p:cNvPr id="38929" name="Date Placeholder 3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38930" name="Slide Number Placeholder 3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C57342E-DDC9-5547-B1E5-1388FB42B633}" type="slidenum">
              <a:rPr lang="en-US">
                <a:solidFill>
                  <a:schemeClr val="tx2"/>
                </a:solidFill>
              </a:rPr>
              <a:pPr eaLnBrk="1" hangingPunct="1"/>
              <a:t>19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38931" name="Footer Placeholder 40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7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7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7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1"/>
          <p:cNvSpPr>
            <a:spLocks noGrp="1"/>
          </p:cNvSpPr>
          <p:nvPr>
            <p:ph idx="1"/>
          </p:nvPr>
        </p:nvSpPr>
        <p:spPr>
          <a:xfrm>
            <a:off x="457200" y="842963"/>
            <a:ext cx="8229600" cy="5253037"/>
          </a:xfrm>
        </p:spPr>
        <p:txBody>
          <a:bodyPr/>
          <a:lstStyle/>
          <a:p>
            <a:r>
              <a:rPr lang="en-US">
                <a:latin typeface="Constantia" charset="0"/>
              </a:rPr>
              <a:t>The basic facts:</a:t>
            </a:r>
          </a:p>
          <a:p>
            <a:pPr lvl="1"/>
            <a:r>
              <a:rPr lang="en-US">
                <a:latin typeface="Constantia" charset="0"/>
              </a:rPr>
              <a:t>The energy consumption of the human race is increasing.</a:t>
            </a:r>
          </a:p>
          <a:p>
            <a:pPr lvl="1"/>
            <a:r>
              <a:rPr lang="en-US">
                <a:latin typeface="Constantia" charset="0"/>
              </a:rPr>
              <a:t>Soon, the developing world will pass the US and Western Europe in energy usage.</a:t>
            </a:r>
          </a:p>
          <a:p>
            <a:pPr lvl="1"/>
            <a:r>
              <a:rPr lang="en-US">
                <a:latin typeface="Constantia" charset="0"/>
              </a:rPr>
              <a:t>Our reliance on fossil fuels is impacting our environment, perhaps catastrophically.</a:t>
            </a:r>
          </a:p>
          <a:p>
            <a:pPr lvl="1"/>
            <a:r>
              <a:rPr lang="en-US">
                <a:latin typeface="Constantia" charset="0"/>
              </a:rPr>
              <a:t>Fossil fuels will run out – maybe in 10 years, maybe in 100, but they will run out.</a:t>
            </a:r>
          </a:p>
          <a:p>
            <a:r>
              <a:rPr lang="en-US">
                <a:latin typeface="Constantia" charset="0"/>
              </a:rPr>
              <a:t>The current emphasis on </a:t>
            </a:r>
            <a:r>
              <a:rPr lang="ja-JP" altLang="en-US">
                <a:latin typeface="Constantia" charset="0"/>
              </a:rPr>
              <a:t>“</a:t>
            </a:r>
            <a:r>
              <a:rPr lang="en-US">
                <a:latin typeface="Constantia" charset="0"/>
              </a:rPr>
              <a:t>going green</a:t>
            </a:r>
            <a:r>
              <a:rPr lang="ja-JP" altLang="en-US">
                <a:latin typeface="Constantia" charset="0"/>
              </a:rPr>
              <a:t>”</a:t>
            </a:r>
            <a:r>
              <a:rPr lang="en-US">
                <a:latin typeface="Constantia" charset="0"/>
              </a:rPr>
              <a:t> has raised the stakes for alternative energy sources:</a:t>
            </a:r>
          </a:p>
          <a:p>
            <a:pPr lvl="1"/>
            <a:r>
              <a:rPr lang="en-US">
                <a:latin typeface="Constantia" charset="0"/>
              </a:rPr>
              <a:t>Scientifically, this is very exciting, but…</a:t>
            </a:r>
          </a:p>
          <a:p>
            <a:pPr lvl="1"/>
            <a:r>
              <a:rPr lang="en-US">
                <a:latin typeface="Constantia" charset="0"/>
              </a:rPr>
              <a:t>It will also not be lost on the con men.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Motivation for This Lecture</a:t>
            </a:r>
            <a:endParaRPr dirty="0">
              <a:ea typeface="+mj-ea"/>
            </a:endParaRPr>
          </a:p>
        </p:txBody>
      </p:sp>
      <p:sp>
        <p:nvSpPr>
          <p:cNvPr id="14340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14341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74D7430-3022-FC4F-957D-7AC77A729BCE}" type="slidenum">
              <a:rPr lang="en-US">
                <a:solidFill>
                  <a:schemeClr val="tx2"/>
                </a:solidFill>
              </a:rPr>
              <a:pPr eaLnBrk="1" hangingPunct="1"/>
              <a:t>2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14342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Content Placeholder 5"/>
          <p:cNvSpPr>
            <a:spLocks noGrp="1"/>
          </p:cNvSpPr>
          <p:nvPr>
            <p:ph idx="1"/>
          </p:nvPr>
        </p:nvSpPr>
        <p:spPr>
          <a:xfrm>
            <a:off x="457200" y="842963"/>
            <a:ext cx="8229600" cy="5253037"/>
          </a:xfrm>
        </p:spPr>
        <p:txBody>
          <a:bodyPr/>
          <a:lstStyle/>
          <a:p>
            <a:r>
              <a:rPr lang="en-US">
                <a:latin typeface="Constantia" charset="0"/>
              </a:rPr>
              <a:t>Instead of talking about </a:t>
            </a:r>
            <a:r>
              <a:rPr lang="ja-JP" altLang="en-US">
                <a:latin typeface="Constantia" charset="0"/>
              </a:rPr>
              <a:t>“</a:t>
            </a:r>
            <a:r>
              <a:rPr lang="en-US">
                <a:latin typeface="Constantia" charset="0"/>
              </a:rPr>
              <a:t>perpetual motion</a:t>
            </a:r>
            <a:r>
              <a:rPr lang="ja-JP" altLang="en-US">
                <a:latin typeface="Constantia" charset="0"/>
              </a:rPr>
              <a:t>”</a:t>
            </a:r>
            <a:r>
              <a:rPr lang="en-US">
                <a:latin typeface="Constantia" charset="0"/>
              </a:rPr>
              <a:t>, talk about </a:t>
            </a:r>
            <a:r>
              <a:rPr lang="ja-JP" altLang="en-US">
                <a:latin typeface="Constantia" charset="0"/>
              </a:rPr>
              <a:t>“</a:t>
            </a:r>
            <a:r>
              <a:rPr lang="en-US">
                <a:latin typeface="Constantia" charset="0"/>
              </a:rPr>
              <a:t>over-unity</a:t>
            </a:r>
            <a:r>
              <a:rPr lang="ja-JP" altLang="en-US">
                <a:latin typeface="Constantia" charset="0"/>
              </a:rPr>
              <a:t>”</a:t>
            </a:r>
            <a:r>
              <a:rPr lang="en-US">
                <a:latin typeface="Constantia" charset="0"/>
              </a:rPr>
              <a:t>; that is, gearboxes, transformers, etc, in which the power out is greater than the power in</a:t>
            </a: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r>
              <a:rPr lang="en-US">
                <a:latin typeface="Constantia" charset="0"/>
              </a:rPr>
              <a:t>Physically, </a:t>
            </a:r>
            <a:r>
              <a:rPr lang="en-US" i="1">
                <a:latin typeface="Constantia" charset="0"/>
              </a:rPr>
              <a:t>P</a:t>
            </a:r>
            <a:r>
              <a:rPr lang="en-US" i="1" baseline="-25000">
                <a:latin typeface="Constantia" charset="0"/>
              </a:rPr>
              <a:t>out</a:t>
            </a:r>
            <a:r>
              <a:rPr lang="en-US" i="1">
                <a:latin typeface="Constantia" charset="0"/>
              </a:rPr>
              <a:t>≤P</a:t>
            </a:r>
            <a:r>
              <a:rPr lang="en-US" i="1" baseline="-25000">
                <a:latin typeface="Constantia" charset="0"/>
              </a:rPr>
              <a:t>in</a:t>
            </a:r>
            <a:r>
              <a:rPr lang="en-US" i="1">
                <a:latin typeface="Constantia" charset="0"/>
              </a:rPr>
              <a:t>  - </a:t>
            </a:r>
            <a:r>
              <a:rPr lang="en-US">
                <a:latin typeface="Constantia" charset="0"/>
              </a:rPr>
              <a:t>ALWAYS</a:t>
            </a:r>
          </a:p>
          <a:p>
            <a:r>
              <a:rPr lang="ja-JP" altLang="en-US">
                <a:latin typeface="Constantia" charset="0"/>
              </a:rPr>
              <a:t>“</a:t>
            </a:r>
            <a:r>
              <a:rPr lang="en-US">
                <a:latin typeface="Constantia" charset="0"/>
              </a:rPr>
              <a:t>Over-unity</a:t>
            </a:r>
            <a:r>
              <a:rPr lang="ja-JP" altLang="en-US">
                <a:latin typeface="Constantia" charset="0"/>
              </a:rPr>
              <a:t>”</a:t>
            </a:r>
            <a:r>
              <a:rPr lang="en-US">
                <a:latin typeface="Constantia" charset="0"/>
              </a:rPr>
              <a:t> = </a:t>
            </a:r>
            <a:r>
              <a:rPr lang="ja-JP" altLang="en-US">
                <a:latin typeface="Constantia" charset="0"/>
              </a:rPr>
              <a:t>“</a:t>
            </a:r>
            <a:r>
              <a:rPr lang="en-US">
                <a:latin typeface="Constantia" charset="0"/>
              </a:rPr>
              <a:t>perpetual motion</a:t>
            </a:r>
            <a:r>
              <a:rPr lang="ja-JP" altLang="en-US">
                <a:latin typeface="Constantia" charset="0"/>
              </a:rPr>
              <a:t>”</a:t>
            </a:r>
            <a:r>
              <a:rPr lang="en-US">
                <a:latin typeface="Constantia" charset="0"/>
              </a:rPr>
              <a:t> - PERIOD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Redefining the problem</a:t>
            </a:r>
          </a:p>
        </p:txBody>
      </p:sp>
      <p:grpSp>
        <p:nvGrpSpPr>
          <p:cNvPr id="4102" name="Group 25"/>
          <p:cNvGrpSpPr>
            <a:grpSpLocks/>
          </p:cNvGrpSpPr>
          <p:nvPr/>
        </p:nvGrpSpPr>
        <p:grpSpPr bwMode="auto">
          <a:xfrm>
            <a:off x="2171700" y="2286000"/>
            <a:ext cx="2057400" cy="1897063"/>
            <a:chOff x="3124200" y="977900"/>
            <a:chExt cx="2938462" cy="2528888"/>
          </a:xfrm>
        </p:grpSpPr>
        <p:pic>
          <p:nvPicPr>
            <p:cNvPr id="4115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9288" y="977900"/>
              <a:ext cx="2782523" cy="2528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116" name="Straight Connector 21"/>
            <p:cNvCxnSpPr>
              <a:cxnSpLocks noChangeShapeType="1"/>
            </p:cNvCxnSpPr>
            <p:nvPr/>
          </p:nvCxnSpPr>
          <p:spPr bwMode="auto">
            <a:xfrm>
              <a:off x="3124200" y="2413000"/>
              <a:ext cx="447675" cy="1588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17" name="Straight Connector 24"/>
            <p:cNvCxnSpPr>
              <a:cxnSpLocks noChangeShapeType="1"/>
            </p:cNvCxnSpPr>
            <p:nvPr/>
          </p:nvCxnSpPr>
          <p:spPr bwMode="auto">
            <a:xfrm>
              <a:off x="5614987" y="2422525"/>
              <a:ext cx="447675" cy="1588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10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247900"/>
            <a:ext cx="1676400" cy="1881188"/>
          </a:xfrm>
          <a:prstGeom prst="rect">
            <a:avLst/>
          </a:prstGeom>
          <a:noFill/>
          <a:ln w="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098" name="Object 1"/>
          <p:cNvGraphicFramePr>
            <a:graphicFrameLocks noChangeAspect="1"/>
          </p:cNvGraphicFramePr>
          <p:nvPr/>
        </p:nvGraphicFramePr>
        <p:xfrm>
          <a:off x="495300" y="3009900"/>
          <a:ext cx="15700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72840" imgH="228600" progId="Equation.3">
                  <p:embed/>
                </p:oleObj>
              </mc:Choice>
              <mc:Fallback>
                <p:oleObj name="Equation" r:id="rId4" imgW="672840" imgH="228600" progId="Equation.3">
                  <p:embed/>
                  <p:pic>
                    <p:nvPicPr>
                      <p:cNvPr id="4098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" y="3009900"/>
                        <a:ext cx="1570038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2"/>
          <p:cNvGraphicFramePr>
            <a:graphicFrameLocks noChangeAspect="1"/>
          </p:cNvGraphicFramePr>
          <p:nvPr/>
        </p:nvGraphicFramePr>
        <p:xfrm>
          <a:off x="5173663" y="2971800"/>
          <a:ext cx="15097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47640" imgH="228600" progId="Equation.3">
                  <p:embed/>
                </p:oleObj>
              </mc:Choice>
              <mc:Fallback>
                <p:oleObj name="Equation" r:id="rId6" imgW="647640" imgH="228600" progId="Equation.3">
                  <p:embed/>
                  <p:pic>
                    <p:nvPicPr>
                      <p:cNvPr id="409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3663" y="2971800"/>
                        <a:ext cx="1509712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4" name="TextBox 13"/>
          <p:cNvSpPr txBox="1">
            <a:spLocks noChangeArrowheads="1"/>
          </p:cNvSpPr>
          <p:nvPr/>
        </p:nvSpPr>
        <p:spPr bwMode="auto">
          <a:xfrm>
            <a:off x="381000" y="2400300"/>
            <a:ext cx="1104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/>
              <a:t>torque</a:t>
            </a:r>
          </a:p>
        </p:txBody>
      </p:sp>
      <p:sp>
        <p:nvSpPr>
          <p:cNvPr id="4105" name="TextBox 14"/>
          <p:cNvSpPr txBox="1">
            <a:spLocks noChangeArrowheads="1"/>
          </p:cNvSpPr>
          <p:nvPr/>
        </p:nvSpPr>
        <p:spPr bwMode="auto">
          <a:xfrm>
            <a:off x="266700" y="3581400"/>
            <a:ext cx="1295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/>
              <a:t>angular frequency</a:t>
            </a:r>
          </a:p>
        </p:txBody>
      </p:sp>
      <p:sp>
        <p:nvSpPr>
          <p:cNvPr id="4106" name="TextBox 15"/>
          <p:cNvSpPr txBox="1">
            <a:spLocks noChangeArrowheads="1"/>
          </p:cNvSpPr>
          <p:nvPr/>
        </p:nvSpPr>
        <p:spPr bwMode="auto">
          <a:xfrm>
            <a:off x="5219700" y="3771900"/>
            <a:ext cx="1295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/>
              <a:t>voltage</a:t>
            </a:r>
          </a:p>
        </p:txBody>
      </p:sp>
      <p:sp>
        <p:nvSpPr>
          <p:cNvPr id="4107" name="TextBox 16"/>
          <p:cNvSpPr txBox="1">
            <a:spLocks noChangeArrowheads="1"/>
          </p:cNvSpPr>
          <p:nvPr/>
        </p:nvSpPr>
        <p:spPr bwMode="auto">
          <a:xfrm>
            <a:off x="4533900" y="2438400"/>
            <a:ext cx="1295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/>
              <a:t>current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5400000" flipH="1" flipV="1">
            <a:off x="1504950" y="3448050"/>
            <a:ext cx="2667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 flipH="1" flipV="1">
            <a:off x="6038850" y="3486150"/>
            <a:ext cx="342900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990600" y="2743200"/>
            <a:ext cx="304800" cy="304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715000" y="2781300"/>
            <a:ext cx="228600" cy="1905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2" name="Date Placeholder 25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4113" name="Slide Number Placeholder 2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56A6C8B-F2CE-C542-8C09-C4A07BC8EA16}" type="slidenum">
              <a:rPr lang="en-US">
                <a:solidFill>
                  <a:schemeClr val="tx2"/>
                </a:solidFill>
              </a:rPr>
              <a:pPr eaLnBrk="1" hangingPunct="1"/>
              <a:t>20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4114" name="Footer Placeholder 2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482" y="215463"/>
            <a:ext cx="8790497" cy="627063"/>
          </a:xfrm>
        </p:spPr>
        <p:txBody>
          <a:bodyPr/>
          <a:lstStyle/>
          <a:p>
            <a:pPr>
              <a:defRPr/>
            </a:pPr>
            <a:r>
              <a:rPr dirty="0">
                <a:ea typeface="+mj-ea"/>
              </a:rPr>
              <a:t>In case you thought my example was silly</a:t>
            </a:r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1"/>
          <a:stretch>
            <a:fillRect/>
          </a:stretch>
        </p:blipFill>
        <p:spPr bwMode="auto">
          <a:xfrm>
            <a:off x="1765300" y="1225550"/>
            <a:ext cx="5408613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extBox 7"/>
          <p:cNvSpPr txBox="1">
            <a:spLocks noChangeArrowheads="1"/>
          </p:cNvSpPr>
          <p:nvPr/>
        </p:nvSpPr>
        <p:spPr bwMode="auto">
          <a:xfrm>
            <a:off x="347450" y="740650"/>
            <a:ext cx="868756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 dirty="0"/>
              <a:t>US Patent #7,095,126: </a:t>
            </a:r>
            <a:r>
              <a:rPr lang="ja-JP" altLang="en-US" sz="2000" dirty="0"/>
              <a:t>”</a:t>
            </a:r>
            <a:r>
              <a:rPr lang="en-US" sz="2000" dirty="0"/>
              <a:t>Internal Energy Generating Power Source</a:t>
            </a:r>
            <a:r>
              <a:rPr lang="ja-JP" altLang="en-US" sz="2000" dirty="0"/>
              <a:t>”</a:t>
            </a:r>
            <a:r>
              <a:rPr lang="en-US" sz="2000" dirty="0"/>
              <a:t> (2006)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73075" y="4540250"/>
            <a:ext cx="826135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ABSTRACT</a:t>
            </a:r>
          </a:p>
          <a:p>
            <a:pPr algn="l" eaLnBrk="1" hangingPunct="1"/>
            <a:r>
              <a:rPr lang="en-US"/>
              <a:t>An external power source such as a battery is used to initially supply power to start an alternator and generator. </a:t>
            </a:r>
            <a:r>
              <a:rPr lang="en-US" i="1">
                <a:solidFill>
                  <a:srgbClr val="FFC000"/>
                </a:solidFill>
              </a:rPr>
              <a:t>Once the system has started it is not necessary for the battery to supply power to the system. The battery can then be disconnected.</a:t>
            </a:r>
            <a:r>
              <a:rPr lang="en-US"/>
              <a:t> The alternator and electric motor work in combination to generator  (sic) electrical power.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05260" y="740650"/>
            <a:ext cx="800100" cy="419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257800" y="1333500"/>
            <a:ext cx="1905000" cy="2438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944" name="Date Placeholder 14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39945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C54586-59DF-B543-B8D8-2023A21CE056}" type="slidenum">
              <a:rPr lang="en-US">
                <a:solidFill>
                  <a:schemeClr val="tx2"/>
                </a:solidFill>
              </a:rPr>
              <a:pPr eaLnBrk="1" hangingPunct="1"/>
              <a:t>21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39946" name="Footer Placeholder 1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Content Placeholder 5"/>
          <p:cNvSpPr>
            <a:spLocks noGrp="1"/>
          </p:cNvSpPr>
          <p:nvPr>
            <p:ph idx="1"/>
          </p:nvPr>
        </p:nvSpPr>
        <p:spPr>
          <a:xfrm>
            <a:off x="309044" y="811212"/>
            <a:ext cx="8564315" cy="5235575"/>
          </a:xfrm>
        </p:spPr>
        <p:txBody>
          <a:bodyPr/>
          <a:lstStyle/>
          <a:p>
            <a:r>
              <a:rPr lang="en-US" sz="2400" dirty="0">
                <a:latin typeface="Constantia" charset="0"/>
              </a:rPr>
              <a:t>A </a:t>
            </a:r>
            <a:r>
              <a:rPr lang="en-US" sz="2400" i="1" dirty="0">
                <a:latin typeface="Constantia" charset="0"/>
              </a:rPr>
              <a:t>partial</a:t>
            </a:r>
            <a:r>
              <a:rPr lang="en-US" sz="2400" dirty="0">
                <a:latin typeface="Constantia" charset="0"/>
              </a:rPr>
              <a:t> list of US patents purported to support perpetual motion:</a:t>
            </a:r>
          </a:p>
          <a:p>
            <a:pPr lvl="1"/>
            <a:r>
              <a:rPr lang="en-US" sz="2200" dirty="0">
                <a:latin typeface="Constantia" charset="0"/>
              </a:rPr>
              <a:t>2,006,676: </a:t>
            </a:r>
            <a:r>
              <a:rPr lang="ja-JP" altLang="en-US" sz="2200" dirty="0">
                <a:latin typeface="Constantia" charset="0"/>
              </a:rPr>
              <a:t>“</a:t>
            </a:r>
            <a:r>
              <a:rPr lang="en-US" sz="2200" dirty="0">
                <a:latin typeface="Constantia" charset="0"/>
              </a:rPr>
              <a:t>Electrolytic Carburetor</a:t>
            </a:r>
            <a:r>
              <a:rPr lang="ja-JP" altLang="en-US" sz="2200" dirty="0">
                <a:latin typeface="Constantia" charset="0"/>
              </a:rPr>
              <a:t>”</a:t>
            </a:r>
            <a:r>
              <a:rPr lang="en-US" sz="2200" dirty="0">
                <a:latin typeface="Constantia" charset="0"/>
              </a:rPr>
              <a:t> (Garrett Carburetor)</a:t>
            </a:r>
          </a:p>
          <a:p>
            <a:pPr lvl="2"/>
            <a:r>
              <a:rPr lang="en-US" sz="1800" dirty="0">
                <a:latin typeface="Constantia" charset="0"/>
              </a:rPr>
              <a:t>Launched a whole kook industry</a:t>
            </a:r>
          </a:p>
          <a:p>
            <a:pPr lvl="1"/>
            <a:r>
              <a:rPr lang="en-US" sz="2200" dirty="0">
                <a:latin typeface="Constantia" charset="0"/>
              </a:rPr>
              <a:t>4,074,153: </a:t>
            </a:r>
            <a:r>
              <a:rPr lang="ja-JP" altLang="en-US" sz="2200" dirty="0">
                <a:latin typeface="Constantia" charset="0"/>
              </a:rPr>
              <a:t>“</a:t>
            </a:r>
            <a:r>
              <a:rPr lang="en-US" sz="2200" dirty="0">
                <a:latin typeface="Constantia" charset="0"/>
              </a:rPr>
              <a:t>Magnetic propulsion device</a:t>
            </a:r>
            <a:r>
              <a:rPr lang="ja-JP" altLang="en-US" sz="2200" dirty="0">
                <a:latin typeface="Constantia" charset="0"/>
              </a:rPr>
              <a:t>”</a:t>
            </a:r>
            <a:endParaRPr lang="en-US" sz="2200" dirty="0">
              <a:latin typeface="Constantia" charset="0"/>
            </a:endParaRPr>
          </a:p>
          <a:p>
            <a:pPr lvl="1"/>
            <a:r>
              <a:rPr lang="en-US" sz="2200" dirty="0">
                <a:latin typeface="Constantia" charset="0"/>
              </a:rPr>
              <a:t>4,151,431: </a:t>
            </a:r>
            <a:r>
              <a:rPr lang="ja-JP" altLang="en-US" sz="2200" dirty="0">
                <a:latin typeface="Constantia" charset="0"/>
              </a:rPr>
              <a:t>“</a:t>
            </a:r>
            <a:r>
              <a:rPr lang="en-US" sz="2200" dirty="0">
                <a:latin typeface="Constantia" charset="0"/>
              </a:rPr>
              <a:t>Permanent magnet motor</a:t>
            </a:r>
            <a:r>
              <a:rPr lang="ja-JP" altLang="en-US" sz="2200" dirty="0">
                <a:latin typeface="Constantia" charset="0"/>
              </a:rPr>
              <a:t>”</a:t>
            </a:r>
            <a:endParaRPr lang="en-US" sz="2200" dirty="0">
              <a:latin typeface="Constantia" charset="0"/>
            </a:endParaRPr>
          </a:p>
          <a:p>
            <a:pPr lvl="1"/>
            <a:r>
              <a:rPr lang="en-US" sz="2200" dirty="0">
                <a:latin typeface="Constantia" charset="0"/>
              </a:rPr>
              <a:t>4,215,330: </a:t>
            </a:r>
            <a:r>
              <a:rPr lang="ja-JP" altLang="en-US" sz="2200" dirty="0">
                <a:latin typeface="Constantia" charset="0"/>
              </a:rPr>
              <a:t>“</a:t>
            </a:r>
            <a:r>
              <a:rPr lang="en-US" sz="2200" dirty="0">
                <a:latin typeface="Constantia" charset="0"/>
              </a:rPr>
              <a:t>Permanent magnet propulsion system</a:t>
            </a:r>
            <a:r>
              <a:rPr lang="ja-JP" altLang="en-US" sz="2200" dirty="0">
                <a:latin typeface="Constantia" charset="0"/>
              </a:rPr>
              <a:t>”</a:t>
            </a:r>
            <a:endParaRPr lang="en-US" sz="2200" dirty="0">
              <a:latin typeface="Constantia" charset="0"/>
            </a:endParaRPr>
          </a:p>
          <a:p>
            <a:pPr lvl="1"/>
            <a:r>
              <a:rPr lang="en-US" sz="2200" dirty="0">
                <a:latin typeface="Constantia" charset="0"/>
              </a:rPr>
              <a:t>6,246,561: </a:t>
            </a:r>
            <a:r>
              <a:rPr lang="ja-JP" altLang="en-US" sz="2200" dirty="0">
                <a:latin typeface="Constantia" charset="0"/>
              </a:rPr>
              <a:t>“</a:t>
            </a:r>
            <a:r>
              <a:rPr lang="en-US" sz="2200" dirty="0">
                <a:latin typeface="Constantia" charset="0"/>
              </a:rPr>
              <a:t>Methods for controlling the path of magnet flux…</a:t>
            </a:r>
            <a:r>
              <a:rPr lang="ja-JP" altLang="en-US" sz="2200" dirty="0">
                <a:latin typeface="Constantia" charset="0"/>
              </a:rPr>
              <a:t>”</a:t>
            </a:r>
            <a:endParaRPr lang="en-US" sz="2200" dirty="0">
              <a:latin typeface="Constantia" charset="0"/>
            </a:endParaRPr>
          </a:p>
          <a:p>
            <a:pPr lvl="1"/>
            <a:r>
              <a:rPr lang="en-US" sz="2200" dirty="0">
                <a:latin typeface="Constantia" charset="0"/>
              </a:rPr>
              <a:t>6,362,718: </a:t>
            </a:r>
            <a:r>
              <a:rPr lang="ja-JP" altLang="en-US" sz="2200" dirty="0">
                <a:latin typeface="Constantia" charset="0"/>
              </a:rPr>
              <a:t>“</a:t>
            </a:r>
            <a:r>
              <a:rPr lang="en-US" sz="2200" dirty="0">
                <a:latin typeface="Constantia" charset="0"/>
              </a:rPr>
              <a:t>Motionless electromagnetic generator</a:t>
            </a:r>
            <a:r>
              <a:rPr lang="ja-JP" altLang="en-US" sz="2200">
                <a:latin typeface="Constantia" charset="0"/>
              </a:rPr>
              <a:t>”</a:t>
            </a:r>
            <a:endParaRPr lang="en-US" sz="1700" dirty="0">
              <a:latin typeface="Constantia" charset="0"/>
            </a:endParaRPr>
          </a:p>
          <a:p>
            <a:pPr lvl="1"/>
            <a:r>
              <a:rPr lang="en-US" sz="2200" dirty="0">
                <a:latin typeface="Constantia" charset="0"/>
              </a:rPr>
              <a:t>6,523,646: </a:t>
            </a:r>
            <a:r>
              <a:rPr lang="ja-JP" altLang="en-US" sz="2200" dirty="0">
                <a:latin typeface="Constantia" charset="0"/>
              </a:rPr>
              <a:t>“</a:t>
            </a:r>
            <a:r>
              <a:rPr lang="en-US" sz="2200" dirty="0">
                <a:latin typeface="Constantia" charset="0"/>
              </a:rPr>
              <a:t>Spring driven apparatus</a:t>
            </a:r>
            <a:r>
              <a:rPr lang="ja-JP" altLang="en-US" sz="2200" dirty="0">
                <a:latin typeface="Constantia" charset="0"/>
              </a:rPr>
              <a:t>”</a:t>
            </a:r>
            <a:endParaRPr lang="en-US" sz="2200" dirty="0">
              <a:latin typeface="Constantia" charset="0"/>
            </a:endParaRPr>
          </a:p>
          <a:p>
            <a:pPr lvl="1"/>
            <a:r>
              <a:rPr lang="en-US" sz="2200" dirty="0">
                <a:latin typeface="Constantia" charset="0"/>
              </a:rPr>
              <a:t>6,526,925: </a:t>
            </a:r>
            <a:r>
              <a:rPr lang="ja-JP" altLang="en-US" sz="2200" dirty="0">
                <a:latin typeface="Constantia" charset="0"/>
              </a:rPr>
              <a:t>“</a:t>
            </a:r>
            <a:r>
              <a:rPr lang="en-US" sz="2200" dirty="0">
                <a:latin typeface="Constantia" charset="0"/>
              </a:rPr>
              <a:t>Piston driven rotary engine</a:t>
            </a:r>
            <a:r>
              <a:rPr lang="ja-JP" altLang="en-US" sz="2200" dirty="0">
                <a:latin typeface="Constantia" charset="0"/>
              </a:rPr>
              <a:t>”</a:t>
            </a:r>
            <a:endParaRPr lang="en-US" sz="2200" dirty="0">
              <a:latin typeface="Constantia" charset="0"/>
            </a:endParaRPr>
          </a:p>
          <a:p>
            <a:pPr lvl="1"/>
            <a:r>
              <a:rPr lang="en-US" sz="2200" dirty="0">
                <a:latin typeface="Constantia" charset="0"/>
              </a:rPr>
              <a:t>6,962,052: </a:t>
            </a:r>
            <a:r>
              <a:rPr lang="ja-JP" altLang="en-US" sz="2200" dirty="0">
                <a:latin typeface="Constantia" charset="0"/>
              </a:rPr>
              <a:t>“</a:t>
            </a:r>
            <a:r>
              <a:rPr lang="en-US" sz="2200" dirty="0">
                <a:latin typeface="Constantia" charset="0"/>
              </a:rPr>
              <a:t>Energy generation mechanism, device and system</a:t>
            </a:r>
            <a:r>
              <a:rPr lang="ja-JP" altLang="en-US" sz="2200" dirty="0">
                <a:latin typeface="Constantia" charset="0"/>
              </a:rPr>
              <a:t>”</a:t>
            </a:r>
            <a:endParaRPr lang="en-US" sz="2200" dirty="0">
              <a:latin typeface="Constantia" charset="0"/>
            </a:endParaRPr>
          </a:p>
          <a:p>
            <a:pPr lvl="1"/>
            <a:r>
              <a:rPr lang="en-US" sz="2200" dirty="0">
                <a:latin typeface="Constantia" charset="0"/>
              </a:rPr>
              <a:t>7,095,126: </a:t>
            </a:r>
            <a:r>
              <a:rPr lang="ja-JP" altLang="en-US" sz="2200" dirty="0">
                <a:latin typeface="Constantia" charset="0"/>
              </a:rPr>
              <a:t>“</a:t>
            </a:r>
            <a:r>
              <a:rPr lang="en-US" sz="2200" dirty="0">
                <a:latin typeface="Constantia" charset="0"/>
              </a:rPr>
              <a:t>Internal energy generating power source</a:t>
            </a:r>
            <a:r>
              <a:rPr lang="ja-JP" altLang="en-US" sz="2200" dirty="0">
                <a:latin typeface="Constantia" charset="0"/>
              </a:rPr>
              <a:t>”</a:t>
            </a:r>
            <a:endParaRPr lang="en-US" sz="2200" dirty="0">
              <a:latin typeface="Constantia" charset="0"/>
            </a:endParaRPr>
          </a:p>
          <a:p>
            <a:pPr lvl="2"/>
            <a:r>
              <a:rPr lang="en-US" sz="2000" dirty="0">
                <a:latin typeface="Constantia" charset="0"/>
              </a:rPr>
              <a:t>The one we just talked about</a:t>
            </a:r>
          </a:p>
          <a:p>
            <a:pPr>
              <a:buFont typeface="Wingdings 2" charset="0"/>
              <a:buNone/>
            </a:pPr>
            <a:endParaRPr lang="en-US" sz="2400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686800" cy="627063"/>
          </a:xfrm>
        </p:spPr>
        <p:txBody>
          <a:bodyPr/>
          <a:lstStyle/>
          <a:p>
            <a:pPr>
              <a:defRPr/>
            </a:pPr>
            <a:r>
              <a:rPr sz="3200">
                <a:ea typeface="+mj-ea"/>
              </a:rPr>
              <a:t>Speaking of patents</a:t>
            </a:r>
          </a:p>
        </p:txBody>
      </p:sp>
      <p:sp>
        <p:nvSpPr>
          <p:cNvPr id="40964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40965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C306174-EBC9-2845-ABD8-C58501B2BF8F}" type="slidenum">
              <a:rPr lang="en-US">
                <a:solidFill>
                  <a:schemeClr val="tx2"/>
                </a:solidFill>
              </a:rPr>
              <a:pPr eaLnBrk="1" hangingPunct="1"/>
              <a:t>22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40966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842963"/>
            <a:ext cx="8229600" cy="5253037"/>
          </a:xfrm>
        </p:spPr>
        <p:txBody>
          <a:bodyPr/>
          <a:lstStyle/>
          <a:p>
            <a:r>
              <a:rPr lang="en-US" dirty="0">
                <a:latin typeface="Constantia" charset="0"/>
              </a:rPr>
              <a:t>The Patent Office has had so much trouble with perpetual motion machine patents that it</a:t>
            </a:r>
            <a:r>
              <a:rPr lang="ja-JP" altLang="en-US">
                <a:latin typeface="Constantia" charset="0"/>
              </a:rPr>
              <a:t>’</a:t>
            </a:r>
            <a:r>
              <a:rPr lang="en-US" dirty="0">
                <a:latin typeface="Constantia" charset="0"/>
              </a:rPr>
              <a:t>s developed special rules.:</a:t>
            </a:r>
          </a:p>
          <a:p>
            <a:pPr lvl="1">
              <a:buFont typeface="Wingdings 2" charset="0"/>
              <a:buNone/>
            </a:pPr>
            <a:r>
              <a:rPr lang="en-US" i="1" dirty="0">
                <a:latin typeface="Constantia" charset="0"/>
              </a:rPr>
              <a:t>   </a:t>
            </a:r>
            <a:r>
              <a:rPr lang="ja-JP" altLang="en-US" i="1">
                <a:latin typeface="Constantia" charset="0"/>
              </a:rPr>
              <a:t>“</a:t>
            </a:r>
            <a:r>
              <a:rPr lang="en-US" i="1" dirty="0">
                <a:latin typeface="Constantia" charset="0"/>
              </a:rPr>
              <a:t>With the exception of cases involving perpetual motion, a model is not ordinarily required by the Office to demonstrate the operability of a device. If operability of a device is questioned, the applicant must establish it to the satisfaction of the examiner</a:t>
            </a:r>
            <a:r>
              <a:rPr lang="ja-JP" altLang="en-US" i="1">
                <a:latin typeface="Constantia" charset="0"/>
              </a:rPr>
              <a:t>”</a:t>
            </a:r>
            <a:endParaRPr lang="en-US" i="1" dirty="0">
              <a:latin typeface="Constantia" charset="0"/>
            </a:endParaRPr>
          </a:p>
          <a:p>
            <a:pPr lvl="1">
              <a:buFont typeface="Wingdings 2" charset="0"/>
              <a:buNone/>
            </a:pPr>
            <a:r>
              <a:rPr lang="en-US" i="1" dirty="0">
                <a:latin typeface="Constantia" charset="0"/>
              </a:rPr>
              <a:t>				</a:t>
            </a:r>
            <a:r>
              <a:rPr lang="en-US" dirty="0">
                <a:latin typeface="Constantia" charset="0"/>
              </a:rPr>
              <a:t>- 35 U.S.C 101 (Examiners</a:t>
            </a:r>
            <a:r>
              <a:rPr lang="ja-JP" altLang="en-US">
                <a:latin typeface="Constantia" charset="0"/>
              </a:rPr>
              <a:t>’</a:t>
            </a:r>
            <a:r>
              <a:rPr lang="en-US" dirty="0">
                <a:latin typeface="Constantia" charset="0"/>
              </a:rPr>
              <a:t> Handbook)</a:t>
            </a:r>
            <a:endParaRPr lang="en-US" i="1" dirty="0">
              <a:latin typeface="Constantia" charset="0"/>
            </a:endParaRPr>
          </a:p>
          <a:p>
            <a:pPr lvl="1">
              <a:buFont typeface="Wingdings 2" charset="0"/>
              <a:buNone/>
            </a:pPr>
            <a:endParaRPr lang="en-US" i="1" dirty="0">
              <a:latin typeface="Constantia" charset="0"/>
            </a:endParaRPr>
          </a:p>
          <a:p>
            <a:pPr lvl="1">
              <a:buFont typeface="Wingdings 2" charset="0"/>
              <a:buNone/>
            </a:pPr>
            <a:r>
              <a:rPr lang="en-US" sz="2800" dirty="0">
                <a:solidFill>
                  <a:schemeClr val="tx1"/>
                </a:solidFill>
                <a:latin typeface="Constantia" charset="0"/>
              </a:rPr>
              <a:t>Translation: </a:t>
            </a:r>
            <a:r>
              <a:rPr lang="ja-JP" altLang="en-US" sz="2800">
                <a:solidFill>
                  <a:schemeClr val="tx1"/>
                </a:solidFill>
                <a:latin typeface="Constantia" charset="0"/>
              </a:rPr>
              <a:t>“</a:t>
            </a:r>
            <a:r>
              <a:rPr lang="en-US" sz="2800" dirty="0">
                <a:solidFill>
                  <a:schemeClr val="tx1"/>
                </a:solidFill>
                <a:latin typeface="Constantia" charset="0"/>
              </a:rPr>
              <a:t>If the Patent Office didn’t ask for a working model, they didn’t believe it was a perpetual motion machine</a:t>
            </a:r>
            <a:r>
              <a:rPr lang="ja-JP" altLang="en-US" sz="2800">
                <a:solidFill>
                  <a:schemeClr val="tx1"/>
                </a:solidFill>
                <a:latin typeface="Constantia" charset="0"/>
              </a:rPr>
              <a:t>”</a:t>
            </a:r>
            <a:r>
              <a:rPr lang="en-US" sz="2800" dirty="0">
                <a:solidFill>
                  <a:schemeClr val="tx1"/>
                </a:solidFill>
                <a:latin typeface="Constantia" charset="0"/>
              </a:rPr>
              <a:t>.</a:t>
            </a:r>
          </a:p>
          <a:p>
            <a:pPr>
              <a:buFont typeface="Wingdings 2" charset="0"/>
              <a:buNone/>
            </a:pPr>
            <a:endParaRPr lang="en-US" i="1" dirty="0">
              <a:latin typeface="Constanti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Patents and perpetual motion</a:t>
            </a:r>
          </a:p>
        </p:txBody>
      </p:sp>
      <p:sp>
        <p:nvSpPr>
          <p:cNvPr id="41988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41989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8C6291A-0964-2E41-B211-9C44FC087DA6}" type="slidenum">
              <a:rPr lang="en-US">
                <a:solidFill>
                  <a:schemeClr val="tx2"/>
                </a:solidFill>
              </a:rPr>
              <a:pPr eaLnBrk="1" hangingPunct="1"/>
              <a:t>23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41990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Early frauds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5084763" y="5143500"/>
            <a:ext cx="3868737" cy="800100"/>
          </a:xfrm>
        </p:spPr>
        <p:txBody>
          <a:bodyPr/>
          <a:lstStyle/>
          <a:p>
            <a:r>
              <a:rPr lang="en-US" sz="2000">
                <a:solidFill>
                  <a:srgbClr val="FCF059"/>
                </a:solidFill>
                <a:latin typeface="Constantia" charset="0"/>
              </a:rPr>
              <a:t>J.M. Aldrich</a:t>
            </a:r>
            <a:r>
              <a:rPr lang="ja-JP" altLang="en-US" sz="2000">
                <a:solidFill>
                  <a:srgbClr val="FCF059"/>
                </a:solidFill>
                <a:latin typeface="Constantia" charset="0"/>
              </a:rPr>
              <a:t>’</a:t>
            </a:r>
            <a:r>
              <a:rPr lang="en-US" sz="2000">
                <a:solidFill>
                  <a:srgbClr val="FCF059"/>
                </a:solidFill>
                <a:latin typeface="Constantia" charset="0"/>
              </a:rPr>
              <a:t>s machine ran on hidden springs (1899)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342900" y="5448300"/>
            <a:ext cx="4478338" cy="876300"/>
          </a:xfrm>
        </p:spPr>
        <p:txBody>
          <a:bodyPr/>
          <a:lstStyle/>
          <a:p>
            <a:r>
              <a:rPr lang="en-US" sz="2000">
                <a:solidFill>
                  <a:srgbClr val="FCF059"/>
                </a:solidFill>
                <a:latin typeface="Constantia" charset="0"/>
              </a:rPr>
              <a:t>E.P. Willis</a:t>
            </a:r>
            <a:r>
              <a:rPr lang="ja-JP" altLang="en-US" sz="2000">
                <a:solidFill>
                  <a:srgbClr val="FCF059"/>
                </a:solidFill>
                <a:latin typeface="Constantia" charset="0"/>
              </a:rPr>
              <a:t>’</a:t>
            </a:r>
            <a:r>
              <a:rPr lang="en-US" sz="2000">
                <a:solidFill>
                  <a:srgbClr val="FCF059"/>
                </a:solidFill>
                <a:latin typeface="Constantia" charset="0"/>
              </a:rPr>
              <a:t> </a:t>
            </a:r>
            <a:r>
              <a:rPr lang="ja-JP" altLang="en-US" sz="2000">
                <a:solidFill>
                  <a:srgbClr val="FCF059"/>
                </a:solidFill>
                <a:latin typeface="Constantia" charset="0"/>
              </a:rPr>
              <a:t>“</a:t>
            </a:r>
            <a:r>
              <a:rPr lang="en-US" sz="2000">
                <a:solidFill>
                  <a:srgbClr val="FCF059"/>
                </a:solidFill>
                <a:latin typeface="Constantia" charset="0"/>
              </a:rPr>
              <a:t>overbalanced wheel</a:t>
            </a:r>
            <a:r>
              <a:rPr lang="ja-JP" altLang="en-US" sz="2000">
                <a:solidFill>
                  <a:srgbClr val="FCF059"/>
                </a:solidFill>
                <a:latin typeface="Constantia" charset="0"/>
              </a:rPr>
              <a:t>”</a:t>
            </a:r>
            <a:r>
              <a:rPr lang="en-US" sz="2000">
                <a:solidFill>
                  <a:srgbClr val="FCF059"/>
                </a:solidFill>
                <a:latin typeface="Constantia" charset="0"/>
              </a:rPr>
              <a:t> ran on hidden compressed air. (1850</a:t>
            </a:r>
            <a:r>
              <a:rPr lang="ja-JP" altLang="en-US" sz="2000">
                <a:solidFill>
                  <a:srgbClr val="FCF059"/>
                </a:solidFill>
                <a:latin typeface="Constantia" charset="0"/>
              </a:rPr>
              <a:t>’</a:t>
            </a:r>
            <a:r>
              <a:rPr lang="en-US" sz="2000">
                <a:solidFill>
                  <a:srgbClr val="FCF059"/>
                </a:solidFill>
                <a:latin typeface="Constantia" charset="0"/>
              </a:rPr>
              <a:t>s)</a:t>
            </a:r>
          </a:p>
        </p:txBody>
      </p:sp>
      <p:pic>
        <p:nvPicPr>
          <p:cNvPr id="6" name="Picture 5" descr="image-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13" y="1181100"/>
            <a:ext cx="3676650" cy="390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image-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2400300"/>
            <a:ext cx="358775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8"/>
          <p:cNvSpPr txBox="1">
            <a:spLocks/>
          </p:cNvSpPr>
          <p:nvPr/>
        </p:nvSpPr>
        <p:spPr bwMode="auto">
          <a:xfrm>
            <a:off x="304800" y="762000"/>
            <a:ext cx="48387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273050" indent="-2730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ts val="600"/>
              </a:spcBef>
              <a:buClr>
                <a:schemeClr val="accent2"/>
              </a:buClr>
              <a:buSzPct val="85000"/>
              <a:buFont typeface="Wingdings 2" charset="0"/>
              <a:buChar char=""/>
            </a:pPr>
            <a:r>
              <a:rPr lang="en-US" sz="2400">
                <a:latin typeface="Constantia" charset="0"/>
              </a:rPr>
              <a:t>Perpetual motion was mostly an intellectual curiosity, until the Industrial Revolution convinced people of its </a:t>
            </a:r>
            <a:r>
              <a:rPr lang="ja-JP" altLang="en-US" sz="2400">
                <a:latin typeface="Constantia" charset="0"/>
              </a:rPr>
              <a:t>“</a:t>
            </a:r>
            <a:r>
              <a:rPr lang="en-US" sz="2400">
                <a:latin typeface="Constantia" charset="0"/>
              </a:rPr>
              <a:t>value</a:t>
            </a:r>
            <a:r>
              <a:rPr lang="ja-JP" altLang="en-US" sz="2400">
                <a:latin typeface="Constantia" charset="0"/>
              </a:rPr>
              <a:t>”</a:t>
            </a:r>
            <a:endParaRPr lang="en-US" sz="2400">
              <a:latin typeface="Constantia" charset="0"/>
            </a:endParaRPr>
          </a:p>
        </p:txBody>
      </p:sp>
      <p:sp>
        <p:nvSpPr>
          <p:cNvPr id="44040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44041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DA42633-4546-F746-905E-41F587F4E5A3}" type="slidenum">
              <a:rPr lang="en-US">
                <a:solidFill>
                  <a:schemeClr val="tx2"/>
                </a:solidFill>
              </a:rPr>
              <a:pPr eaLnBrk="1" hangingPunct="1"/>
              <a:t>24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44042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sz="3200">
                <a:ea typeface="+mj-ea"/>
              </a:rPr>
              <a:t>John Keely: the father of the free energy scam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860425"/>
            <a:ext cx="8229600" cy="3330575"/>
          </a:xfrm>
        </p:spPr>
        <p:txBody>
          <a:bodyPr/>
          <a:lstStyle/>
          <a:p>
            <a:r>
              <a:rPr lang="en-US">
                <a:latin typeface="Constantia" charset="0"/>
              </a:rPr>
              <a:t>There were numerous perpetual motion frauds in the 19</a:t>
            </a:r>
            <a:r>
              <a:rPr lang="en-US" baseline="30000">
                <a:latin typeface="Constantia" charset="0"/>
              </a:rPr>
              <a:t>th</a:t>
            </a:r>
            <a:r>
              <a:rPr lang="en-US">
                <a:latin typeface="Constantia" charset="0"/>
              </a:rPr>
              <a:t> century, but most were pretty small scale</a:t>
            </a:r>
          </a:p>
          <a:p>
            <a:r>
              <a:rPr lang="en-US">
                <a:latin typeface="Constantia" charset="0"/>
              </a:rPr>
              <a:t>In 1872, John E. Worrel Keely claimed </a:t>
            </a:r>
            <a:br>
              <a:rPr lang="en-US">
                <a:latin typeface="Constantia" charset="0"/>
              </a:rPr>
            </a:br>
            <a:r>
              <a:rPr lang="en-US">
                <a:latin typeface="Constantia" charset="0"/>
              </a:rPr>
              <a:t>to have discovered a new type of </a:t>
            </a:r>
            <a:br>
              <a:rPr lang="en-US">
                <a:latin typeface="Constantia" charset="0"/>
              </a:rPr>
            </a:br>
            <a:r>
              <a:rPr lang="en-US">
                <a:latin typeface="Constantia" charset="0"/>
              </a:rPr>
              <a:t>motor, which used some sort of </a:t>
            </a:r>
            <a:br>
              <a:rPr lang="en-US">
                <a:latin typeface="Constantia" charset="0"/>
              </a:rPr>
            </a:br>
            <a:r>
              <a:rPr lang="en-US">
                <a:latin typeface="Constantia" charset="0"/>
              </a:rPr>
              <a:t>musical resonance to extract energy</a:t>
            </a:r>
            <a:br>
              <a:rPr lang="en-US">
                <a:latin typeface="Constantia" charset="0"/>
              </a:rPr>
            </a:br>
            <a:r>
              <a:rPr lang="en-US">
                <a:latin typeface="Constantia" charset="0"/>
              </a:rPr>
              <a:t>from the </a:t>
            </a:r>
            <a:r>
              <a:rPr lang="ja-JP" altLang="en-US">
                <a:latin typeface="Constantia" charset="0"/>
              </a:rPr>
              <a:t>“</a:t>
            </a:r>
            <a:r>
              <a:rPr lang="en-US">
                <a:latin typeface="Constantia" charset="0"/>
              </a:rPr>
              <a:t>luminiferous ether</a:t>
            </a:r>
            <a:r>
              <a:rPr lang="ja-JP" altLang="en-US">
                <a:latin typeface="Constantia" charset="0"/>
              </a:rPr>
              <a:t>”</a:t>
            </a:r>
            <a:r>
              <a:rPr lang="en-US">
                <a:latin typeface="Constantia" charset="0"/>
              </a:rPr>
              <a:t>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000500" y="4152900"/>
            <a:ext cx="4706938" cy="1943100"/>
          </a:xfrm>
        </p:spPr>
        <p:txBody>
          <a:bodyPr/>
          <a:lstStyle/>
          <a:p>
            <a:r>
              <a:rPr lang="en-US">
                <a:latin typeface="Constantia" charset="0"/>
              </a:rPr>
              <a:t>He formed the </a:t>
            </a:r>
            <a:r>
              <a:rPr lang="ja-JP" altLang="en-US">
                <a:latin typeface="Constantia" charset="0"/>
              </a:rPr>
              <a:t>“</a:t>
            </a:r>
            <a:r>
              <a:rPr lang="en-US">
                <a:latin typeface="Constantia" charset="0"/>
              </a:rPr>
              <a:t>Keely Motor Company</a:t>
            </a:r>
            <a:r>
              <a:rPr lang="ja-JP" altLang="en-US">
                <a:latin typeface="Constantia" charset="0"/>
              </a:rPr>
              <a:t>”</a:t>
            </a:r>
            <a:r>
              <a:rPr lang="en-US">
                <a:latin typeface="Constantia" charset="0"/>
              </a:rPr>
              <a:t>, began giving public demonstrations and selling stock.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1752600"/>
            <a:ext cx="190500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71900"/>
            <a:ext cx="35814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Date Placeholder 1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45064" name="Slide Number Placeholder 1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9F7D98F-36A2-EF4F-9724-6D1EE7FD71E9}" type="slidenum">
              <a:rPr lang="en-US">
                <a:solidFill>
                  <a:schemeClr val="tx2"/>
                </a:solidFill>
              </a:rPr>
              <a:pPr eaLnBrk="1" hangingPunct="1"/>
              <a:t>25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45065" name="Footer Placeholder 1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801688"/>
            <a:ext cx="8229600" cy="5254625"/>
          </a:xfrm>
        </p:spPr>
        <p:txBody>
          <a:bodyPr/>
          <a:lstStyle/>
          <a:p>
            <a:r>
              <a:rPr lang="en-US" sz="2400" dirty="0">
                <a:latin typeface="Constantia" charset="0"/>
              </a:rPr>
              <a:t>In the context of the times, Keely’s claims were not all that unbelievable:</a:t>
            </a:r>
          </a:p>
          <a:p>
            <a:pPr lvl="1"/>
            <a:r>
              <a:rPr lang="en-US" sz="2000" dirty="0">
                <a:latin typeface="Constantia" charset="0"/>
              </a:rPr>
              <a:t>This was before Special Relativity, and </a:t>
            </a:r>
            <a:br>
              <a:rPr lang="en-US" sz="2000" dirty="0">
                <a:latin typeface="Constantia" charset="0"/>
              </a:rPr>
            </a:br>
            <a:r>
              <a:rPr lang="ja-JP" altLang="en-US" sz="2000">
                <a:latin typeface="Constantia" charset="0"/>
              </a:rPr>
              <a:t>“</a:t>
            </a:r>
            <a:r>
              <a:rPr lang="en-US" sz="2000" dirty="0">
                <a:latin typeface="Constantia" charset="0"/>
              </a:rPr>
              <a:t>Luminiferous Ether</a:t>
            </a:r>
            <a:r>
              <a:rPr lang="ja-JP" altLang="en-US" sz="2000">
                <a:latin typeface="Constantia" charset="0"/>
              </a:rPr>
              <a:t>”</a:t>
            </a:r>
            <a:r>
              <a:rPr lang="en-US" sz="2000" dirty="0">
                <a:latin typeface="Constantia" charset="0"/>
              </a:rPr>
              <a:t> was the </a:t>
            </a:r>
            <a:br>
              <a:rPr lang="en-US" sz="2000" dirty="0">
                <a:latin typeface="Constantia" charset="0"/>
              </a:rPr>
            </a:br>
            <a:r>
              <a:rPr lang="en-US" sz="2000" dirty="0">
                <a:latin typeface="Constantia" charset="0"/>
              </a:rPr>
              <a:t>hypothetical fluid through which </a:t>
            </a:r>
            <a:br>
              <a:rPr lang="en-US" sz="2000" dirty="0">
                <a:latin typeface="Constantia" charset="0"/>
              </a:rPr>
            </a:br>
            <a:r>
              <a:rPr lang="en-US" sz="2000" dirty="0">
                <a:latin typeface="Constantia" charset="0"/>
              </a:rPr>
              <a:t>electromagnetic  waves, including light, </a:t>
            </a:r>
            <a:br>
              <a:rPr lang="en-US" sz="2000" dirty="0">
                <a:latin typeface="Constantia" charset="0"/>
              </a:rPr>
            </a:br>
            <a:r>
              <a:rPr lang="en-US" sz="2000" dirty="0">
                <a:latin typeface="Constantia" charset="0"/>
              </a:rPr>
              <a:t>propagated.</a:t>
            </a:r>
          </a:p>
          <a:p>
            <a:pPr lvl="1"/>
            <a:r>
              <a:rPr lang="en-US" sz="2000" dirty="0">
                <a:latin typeface="Constantia" charset="0"/>
              </a:rPr>
              <a:t>This was the golden age of empirical </a:t>
            </a:r>
            <a:br>
              <a:rPr lang="en-US" sz="2000" dirty="0">
                <a:latin typeface="Constantia" charset="0"/>
              </a:rPr>
            </a:br>
            <a:r>
              <a:rPr lang="en-US" sz="2000" dirty="0">
                <a:latin typeface="Constantia" charset="0"/>
              </a:rPr>
              <a:t>physics,  and finding a way to extract </a:t>
            </a:r>
            <a:br>
              <a:rPr lang="en-US" sz="2000" dirty="0">
                <a:latin typeface="Constantia" charset="0"/>
              </a:rPr>
            </a:br>
            <a:r>
              <a:rPr lang="en-US" sz="2000" dirty="0">
                <a:latin typeface="Constantia" charset="0"/>
              </a:rPr>
              <a:t>energy from this medium was not yet </a:t>
            </a:r>
            <a:br>
              <a:rPr lang="en-US" sz="2000" dirty="0">
                <a:latin typeface="Constantia" charset="0"/>
              </a:rPr>
            </a:br>
            <a:r>
              <a:rPr lang="en-US" sz="2000" dirty="0">
                <a:latin typeface="Constantia" charset="0"/>
              </a:rPr>
              <a:t>experimentally ruled out.</a:t>
            </a:r>
            <a:endParaRPr lang="en-US" sz="1200" dirty="0">
              <a:latin typeface="Constantia" charset="0"/>
            </a:endParaRPr>
          </a:p>
          <a:p>
            <a:r>
              <a:rPr lang="en-US" sz="2000" dirty="0">
                <a:latin typeface="Constantia" charset="0"/>
              </a:rPr>
              <a:t>Keely’s </a:t>
            </a:r>
            <a:r>
              <a:rPr lang="en-US" sz="2000" i="1" dirty="0">
                <a:latin typeface="Constantia" charset="0"/>
              </a:rPr>
              <a:t>behavior</a:t>
            </a:r>
            <a:r>
              <a:rPr lang="en-US" sz="2000" dirty="0">
                <a:latin typeface="Constantia" charset="0"/>
              </a:rPr>
              <a:t>, on other hand, should have raised some alarm bells</a:t>
            </a:r>
          </a:p>
          <a:p>
            <a:pPr lvl="1"/>
            <a:r>
              <a:rPr lang="en-US" sz="2000" dirty="0">
                <a:latin typeface="Constantia" charset="0"/>
              </a:rPr>
              <a:t>He never published any data regarding the mode of operation of his machine in scientific journals.</a:t>
            </a:r>
          </a:p>
          <a:p>
            <a:pPr lvl="1"/>
            <a:r>
              <a:rPr lang="en-US" sz="2000" dirty="0">
                <a:latin typeface="Constantia" charset="0"/>
              </a:rPr>
              <a:t>He never allowed any independent test or even inspection of his machine.</a:t>
            </a:r>
          </a:p>
          <a:p>
            <a:pPr lvl="1"/>
            <a:endParaRPr lang="en-US" sz="2800" dirty="0">
              <a:latin typeface="Constantia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Keely and his times</a:t>
            </a:r>
          </a:p>
        </p:txBody>
      </p:sp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95400"/>
            <a:ext cx="3306763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Date Placeholder 1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46086" name="Slide Number Placeholder 1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6879D45-3A9D-F040-A216-A436516A346C}" type="slidenum">
              <a:rPr lang="en-US">
                <a:solidFill>
                  <a:schemeClr val="tx2"/>
                </a:solidFill>
              </a:rPr>
              <a:pPr eaLnBrk="1" hangingPunct="1"/>
              <a:t>26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46087" name="Footer Placeholder 1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Keely: postmortem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60425"/>
            <a:ext cx="5410200" cy="1997075"/>
          </a:xfrm>
        </p:spPr>
        <p:txBody>
          <a:bodyPr/>
          <a:lstStyle/>
          <a:p>
            <a:r>
              <a:rPr lang="ja-JP" altLang="en-US" sz="2400">
                <a:latin typeface="Constantia" charset="0"/>
              </a:rPr>
              <a:t>“</a:t>
            </a:r>
            <a:r>
              <a:rPr lang="en-US" sz="2400">
                <a:latin typeface="Constantia" charset="0"/>
              </a:rPr>
              <a:t>Scientific American</a:t>
            </a:r>
            <a:r>
              <a:rPr lang="ja-JP" altLang="en-US" sz="2400">
                <a:latin typeface="Constantia" charset="0"/>
              </a:rPr>
              <a:t>”</a:t>
            </a:r>
            <a:r>
              <a:rPr lang="en-US" sz="2400">
                <a:latin typeface="Constantia" charset="0"/>
              </a:rPr>
              <a:t> had always been skeptical of Keely.  Following his death, they inspected his home.</a:t>
            </a:r>
          </a:p>
          <a:p>
            <a:r>
              <a:rPr lang="en-US" sz="2400">
                <a:latin typeface="Constantia" charset="0"/>
              </a:rPr>
              <a:t>They discovered an elaborate system of pipes and hoses, connected to his machines through hollowed out legs on the furniture!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4953000"/>
            <a:ext cx="4059238" cy="1219200"/>
          </a:xfrm>
        </p:spPr>
        <p:txBody>
          <a:bodyPr/>
          <a:lstStyle/>
          <a:p>
            <a:r>
              <a:rPr lang="en-US" sz="2400">
                <a:latin typeface="Constantia" charset="0"/>
              </a:rPr>
              <a:t>The entire system was powered by a compressed air tank in the basement.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04800"/>
            <a:ext cx="1698625" cy="458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4038600"/>
            <a:ext cx="33909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Date Placeholder 1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48136" name="Slide Number Placeholder 1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30EAFEB-469C-514C-9E3B-2936FF73EA6D}" type="slidenum">
              <a:rPr lang="en-US">
                <a:solidFill>
                  <a:schemeClr val="tx2"/>
                </a:solidFill>
              </a:rPr>
              <a:pPr eaLnBrk="1" hangingPunct="1"/>
              <a:t>27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48137" name="Footer Placeholder 1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457200" y="842963"/>
            <a:ext cx="8229600" cy="525303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onstantia" charset="0"/>
              </a:rPr>
              <a:t>Motors that run on permanent magnets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>
                <a:latin typeface="Constantia" charset="0"/>
              </a:rPr>
              <a:t>Usually find excuses to connect them to batteries</a:t>
            </a:r>
          </a:p>
          <a:p>
            <a:pPr eaLnBrk="1" hangingPunct="1">
              <a:lnSpc>
                <a:spcPct val="90000"/>
              </a:lnSpc>
            </a:pPr>
            <a:r>
              <a:rPr lang="ja-JP" altLang="en-US" sz="2400" dirty="0">
                <a:latin typeface="Constantia" charset="0"/>
              </a:rPr>
              <a:t>“</a:t>
            </a:r>
            <a:r>
              <a:rPr lang="en-US" sz="2400" dirty="0">
                <a:latin typeface="Constantia" charset="0"/>
              </a:rPr>
              <a:t>Over-unity</a:t>
            </a:r>
            <a:r>
              <a:rPr lang="ja-JP" altLang="en-US" sz="2400" dirty="0">
                <a:latin typeface="Constantia" charset="0"/>
              </a:rPr>
              <a:t>”</a:t>
            </a:r>
            <a:r>
              <a:rPr lang="en-US" sz="2400" dirty="0">
                <a:latin typeface="Constantia" charset="0"/>
              </a:rPr>
              <a:t> transformers that put out more electrical power than they take in.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>
                <a:latin typeface="Constantia" charset="0"/>
              </a:rPr>
              <a:t>Rather than admit they are selling a perpetual motion machine, they will usually claim to be tapping the </a:t>
            </a:r>
            <a:r>
              <a:rPr lang="ja-JP" altLang="en-US" sz="2200" dirty="0">
                <a:latin typeface="Constantia" charset="0"/>
              </a:rPr>
              <a:t>“</a:t>
            </a:r>
            <a:r>
              <a:rPr lang="en-US" sz="2200" dirty="0">
                <a:latin typeface="Constantia" charset="0"/>
              </a:rPr>
              <a:t>Zero Point Energy</a:t>
            </a:r>
            <a:r>
              <a:rPr lang="ja-JP" altLang="en-US" sz="2200" dirty="0">
                <a:latin typeface="Constantia" charset="0"/>
              </a:rPr>
              <a:t>”</a:t>
            </a:r>
            <a:r>
              <a:rPr lang="en-US" sz="2200" dirty="0">
                <a:latin typeface="Constantia" charset="0"/>
              </a:rPr>
              <a:t> (ZPE)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onstantia" charset="0"/>
              </a:rPr>
              <a:t>Engines that run on water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>
                <a:latin typeface="Constantia" charset="0"/>
              </a:rPr>
              <a:t>Generally deny being </a:t>
            </a:r>
            <a:r>
              <a:rPr lang="ja-JP" altLang="en-US" sz="2200" dirty="0">
                <a:latin typeface="Constantia" charset="0"/>
              </a:rPr>
              <a:t>“</a:t>
            </a:r>
            <a:r>
              <a:rPr lang="en-US" sz="2200" dirty="0">
                <a:latin typeface="Constantia" charset="0"/>
              </a:rPr>
              <a:t>perpetual motion machines</a:t>
            </a:r>
            <a:r>
              <a:rPr lang="ja-JP" altLang="en-US" sz="2200" dirty="0">
                <a:latin typeface="Constantia" charset="0"/>
              </a:rPr>
              <a:t>”</a:t>
            </a:r>
            <a:endParaRPr lang="en-US" sz="2200" dirty="0">
              <a:latin typeface="Constantia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200" dirty="0">
                <a:latin typeface="Constantia" charset="0"/>
              </a:rPr>
              <a:t>Instead claim to split water into H and O with </a:t>
            </a:r>
            <a:r>
              <a:rPr lang="ja-JP" altLang="en-US" sz="2200" dirty="0">
                <a:latin typeface="Constantia" charset="0"/>
              </a:rPr>
              <a:t>“</a:t>
            </a:r>
            <a:r>
              <a:rPr lang="en-US" sz="2200" dirty="0">
                <a:latin typeface="Constantia" charset="0"/>
              </a:rPr>
              <a:t>very high efficiency</a:t>
            </a:r>
            <a:r>
              <a:rPr lang="ja-JP" altLang="en-US" sz="2200" dirty="0">
                <a:latin typeface="Constantia" charset="0"/>
              </a:rPr>
              <a:t>”</a:t>
            </a:r>
            <a:endParaRPr lang="en-US" sz="2200" dirty="0">
              <a:latin typeface="Constanti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onstantia" charset="0"/>
              </a:rPr>
              <a:t>Fancy jars of goo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>
                <a:latin typeface="Constantia" charset="0"/>
              </a:rPr>
              <a:t>Cold fusion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>
                <a:latin typeface="Constantia" charset="0"/>
              </a:rPr>
              <a:t>Self-charging batteries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>
                <a:latin typeface="Constantia" charset="0"/>
              </a:rPr>
              <a:t>Yet more ZPE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16160" cy="627529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>
                <a:ea typeface="+mj-ea"/>
              </a:rPr>
              <a:t>Major classes of modern free energy devices </a:t>
            </a:r>
          </a:p>
        </p:txBody>
      </p:sp>
      <p:sp>
        <p:nvSpPr>
          <p:cNvPr id="50180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50181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A883AB2-F638-C348-A5A0-D058DC80043E}" type="slidenum">
              <a:rPr lang="en-US">
                <a:solidFill>
                  <a:schemeClr val="tx2"/>
                </a:solidFill>
              </a:rPr>
              <a:pPr eaLnBrk="1" hangingPunct="1"/>
              <a:t>28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0182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Content Placeholder 5"/>
          <p:cNvSpPr>
            <a:spLocks noGrp="1"/>
          </p:cNvSpPr>
          <p:nvPr>
            <p:ph idx="1"/>
          </p:nvPr>
        </p:nvSpPr>
        <p:spPr>
          <a:xfrm>
            <a:off x="457200" y="842963"/>
            <a:ext cx="8229600" cy="5557837"/>
          </a:xfrm>
        </p:spPr>
        <p:txBody>
          <a:bodyPr/>
          <a:lstStyle/>
          <a:p>
            <a:r>
              <a:rPr lang="en-US" sz="2400" dirty="0">
                <a:latin typeface="Constantia" charset="0"/>
              </a:rPr>
              <a:t>Tapping the energy of water is to </a:t>
            </a:r>
            <a:br>
              <a:rPr lang="en-US" sz="2400" dirty="0">
                <a:latin typeface="Constantia" charset="0"/>
              </a:rPr>
            </a:br>
            <a:r>
              <a:rPr lang="en-US" sz="2400" dirty="0">
                <a:latin typeface="Constantia" charset="0"/>
              </a:rPr>
              <a:t>the </a:t>
            </a:r>
            <a:r>
              <a:rPr lang="ja-JP" altLang="en-US" sz="2400">
                <a:latin typeface="Constantia" charset="0"/>
              </a:rPr>
              <a:t>“</a:t>
            </a:r>
            <a:r>
              <a:rPr lang="en-US" sz="2400" dirty="0">
                <a:latin typeface="Constantia" charset="0"/>
              </a:rPr>
              <a:t>free energy community</a:t>
            </a:r>
            <a:r>
              <a:rPr lang="ja-JP" altLang="en-US" sz="2400">
                <a:latin typeface="Constantia" charset="0"/>
              </a:rPr>
              <a:t>”</a:t>
            </a:r>
            <a:r>
              <a:rPr lang="en-US" sz="2400" dirty="0">
                <a:latin typeface="Constantia" charset="0"/>
              </a:rPr>
              <a:t> what </a:t>
            </a:r>
            <a:br>
              <a:rPr lang="en-US" sz="2400" dirty="0">
                <a:latin typeface="Constantia" charset="0"/>
              </a:rPr>
            </a:br>
            <a:r>
              <a:rPr lang="en-US" sz="2400" dirty="0">
                <a:latin typeface="Constantia" charset="0"/>
              </a:rPr>
              <a:t>the Philosopher's Stone was to </a:t>
            </a:r>
            <a:br>
              <a:rPr lang="en-US" sz="2400" dirty="0">
                <a:latin typeface="Constantia" charset="0"/>
              </a:rPr>
            </a:br>
            <a:r>
              <a:rPr lang="en-US" sz="2400" dirty="0">
                <a:latin typeface="Constantia" charset="0"/>
              </a:rPr>
              <a:t>alchemists.</a:t>
            </a:r>
          </a:p>
          <a:p>
            <a:r>
              <a:rPr lang="en-US" sz="2400" dirty="0">
                <a:latin typeface="Constantia" charset="0"/>
              </a:rPr>
              <a:t>Even Keely himself claimed to</a:t>
            </a:r>
            <a:br>
              <a:rPr lang="en-US" sz="2400" dirty="0">
                <a:latin typeface="Constantia" charset="0"/>
              </a:rPr>
            </a:br>
            <a:r>
              <a:rPr lang="en-US" sz="2400" dirty="0">
                <a:latin typeface="Constantia" charset="0"/>
              </a:rPr>
              <a:t>have a motor which ran on water </a:t>
            </a:r>
            <a:br>
              <a:rPr lang="en-US" sz="2400" dirty="0">
                <a:latin typeface="Constantia" charset="0"/>
              </a:rPr>
            </a:br>
            <a:r>
              <a:rPr lang="en-US" sz="2400" dirty="0">
                <a:latin typeface="Constantia" charset="0"/>
              </a:rPr>
              <a:t>in 1890.</a:t>
            </a:r>
          </a:p>
          <a:p>
            <a:r>
              <a:rPr lang="en-US" sz="2400" dirty="0">
                <a:latin typeface="Constantia" charset="0"/>
              </a:rPr>
              <a:t>A patent was issued in 1935 for the </a:t>
            </a:r>
            <a:r>
              <a:rPr lang="ja-JP" altLang="en-US" sz="2400">
                <a:latin typeface="Constantia" charset="0"/>
              </a:rPr>
              <a:t>“</a:t>
            </a:r>
            <a:r>
              <a:rPr lang="en-US" sz="2400" dirty="0">
                <a:latin typeface="Constantia" charset="0"/>
              </a:rPr>
              <a:t>Garrett Carburetor</a:t>
            </a:r>
            <a:r>
              <a:rPr lang="ja-JP" altLang="en-US" sz="2400">
                <a:latin typeface="Constantia" charset="0"/>
              </a:rPr>
              <a:t>”</a:t>
            </a:r>
            <a:r>
              <a:rPr lang="en-US" sz="2400" dirty="0">
                <a:latin typeface="Constantia" charset="0"/>
              </a:rPr>
              <a:t>, which set the standard for countless water schemes to follow. The principle is quite simple:</a:t>
            </a:r>
          </a:p>
          <a:p>
            <a:pPr lvl="1"/>
            <a:r>
              <a:rPr lang="en-US" sz="2000" dirty="0">
                <a:latin typeface="Constantia" charset="0"/>
              </a:rPr>
              <a:t>Invent an </a:t>
            </a:r>
            <a:r>
              <a:rPr lang="ja-JP" altLang="en-US" sz="2000">
                <a:latin typeface="Constantia" charset="0"/>
              </a:rPr>
              <a:t>“</a:t>
            </a:r>
            <a:r>
              <a:rPr lang="en-US" sz="2000" dirty="0">
                <a:latin typeface="Constantia" charset="0"/>
              </a:rPr>
              <a:t>efficient</a:t>
            </a:r>
            <a:r>
              <a:rPr lang="ja-JP" altLang="en-US" sz="2000">
                <a:latin typeface="Constantia" charset="0"/>
              </a:rPr>
              <a:t>”</a:t>
            </a:r>
            <a:r>
              <a:rPr lang="en-US" sz="2000" dirty="0">
                <a:latin typeface="Constantia" charset="0"/>
              </a:rPr>
              <a:t> way to use electricity to separate water into Hydrogen and Oxygen.</a:t>
            </a:r>
          </a:p>
          <a:p>
            <a:pPr lvl="1"/>
            <a:r>
              <a:rPr lang="en-US" sz="2000" dirty="0">
                <a:latin typeface="Constantia" charset="0"/>
              </a:rPr>
              <a:t>Burn the Hydrogen.</a:t>
            </a:r>
          </a:p>
          <a:p>
            <a:pPr lvl="1"/>
            <a:r>
              <a:rPr lang="en-US" sz="2000" dirty="0">
                <a:latin typeface="Constantia" charset="0"/>
              </a:rPr>
              <a:t>Use a small amount of the energy to generate electricity to produce more Hydrogen.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Motors that run on water	</a:t>
            </a:r>
          </a:p>
        </p:txBody>
      </p:sp>
      <p:pic>
        <p:nvPicPr>
          <p:cNvPr id="5837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266700"/>
            <a:ext cx="2646363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58374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035F319-88FF-054E-B517-D6AC8BBB2AB8}" type="slidenum">
              <a:rPr lang="en-US">
                <a:solidFill>
                  <a:schemeClr val="tx2"/>
                </a:solidFill>
              </a:rPr>
              <a:pPr eaLnBrk="1" hangingPunct="1"/>
              <a:t>29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8375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43603"/>
            <a:ext cx="8229600" cy="627063"/>
          </a:xfrm>
        </p:spPr>
        <p:txBody>
          <a:bodyPr/>
          <a:lstStyle/>
          <a:p>
            <a:pPr eaLnBrk="1" hangingPunct="1">
              <a:defRPr/>
            </a:pPr>
            <a:r>
              <a:rPr dirty="0">
                <a:ea typeface="+mj-ea"/>
              </a:rPr>
              <a:t>Is this lecture necessary?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44488" y="5829300"/>
            <a:ext cx="8455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/>
              <a:t>Unfortunately, Homer</a:t>
            </a:r>
            <a:r>
              <a:rPr lang="ja-JP" altLang="en-US" sz="2000"/>
              <a:t>’</a:t>
            </a:r>
            <a:r>
              <a:rPr lang="en-US" sz="2000"/>
              <a:t>s conceptual understanding is well above average!</a:t>
            </a:r>
          </a:p>
        </p:txBody>
      </p:sp>
      <p:sp>
        <p:nvSpPr>
          <p:cNvPr id="15365" name="Date Placeholder 7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15366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58EA323-5545-B44F-B5FC-745C29F55EC2}" type="slidenum">
              <a:rPr lang="en-US">
                <a:solidFill>
                  <a:schemeClr val="tx2"/>
                </a:solidFill>
              </a:rPr>
              <a:pPr eaLnBrk="1" hangingPunct="1"/>
              <a:t>3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15367" name="Footer Placeholder 1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  <p:pic>
        <p:nvPicPr>
          <p:cNvPr id="2" name="obeythelaw">
            <a:hlinkClick r:id="" action="ppaction://media"/>
            <a:extLst>
              <a:ext uri="{FF2B5EF4-FFF2-40B4-BE49-F238E27FC236}">
                <a16:creationId xmlns:a16="http://schemas.microsoft.com/office/drawing/2014/main" id="{526A0BC2-C408-77D4-1B74-A518D0B73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2360" y="915910"/>
            <a:ext cx="6293875" cy="478773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Content Placeholder 1"/>
          <p:cNvSpPr>
            <a:spLocks noGrp="1"/>
          </p:cNvSpPr>
          <p:nvPr>
            <p:ph idx="1"/>
          </p:nvPr>
        </p:nvSpPr>
        <p:spPr>
          <a:xfrm>
            <a:off x="457200" y="842963"/>
            <a:ext cx="8229600" cy="2433637"/>
          </a:xfrm>
        </p:spPr>
        <p:txBody>
          <a:bodyPr/>
          <a:lstStyle/>
          <a:p>
            <a:r>
              <a:rPr lang="en-US" sz="2800">
                <a:latin typeface="Constantia" charset="0"/>
              </a:rPr>
              <a:t>Burning Hydrogen and Oxygen produces water.</a:t>
            </a:r>
          </a:p>
          <a:p>
            <a:r>
              <a:rPr lang="en-US" sz="2800">
                <a:latin typeface="Constantia" charset="0"/>
              </a:rPr>
              <a:t>Remember the First Law of Thermodynamics</a:t>
            </a:r>
          </a:p>
          <a:p>
            <a:pPr lvl="1"/>
            <a:r>
              <a:rPr lang="en-US" sz="2800">
                <a:latin typeface="Constantia" charset="0"/>
              </a:rPr>
              <a:t>An engine that runs on water</a:t>
            </a:r>
          </a:p>
          <a:p>
            <a:pPr lvl="2"/>
            <a:r>
              <a:rPr lang="en-US" sz="2400">
                <a:latin typeface="Constantia" charset="0"/>
              </a:rPr>
              <a:t>Starts with water</a:t>
            </a:r>
          </a:p>
          <a:p>
            <a:pPr lvl="2"/>
            <a:r>
              <a:rPr lang="en-US" sz="2400">
                <a:latin typeface="Constantia" charset="0"/>
              </a:rPr>
              <a:t>Ends with water (i.e. in the same state)</a:t>
            </a:r>
          </a:p>
          <a:p>
            <a:pPr lvl="2"/>
            <a:r>
              <a:rPr lang="en-US" sz="2400">
                <a:latin typeface="Constantia" charset="0"/>
              </a:rPr>
              <a:t>Extracts useable energy</a:t>
            </a:r>
          </a:p>
          <a:p>
            <a:pPr lvl="1"/>
            <a:endParaRPr lang="en-US">
              <a:latin typeface="Constanti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The problem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371600" y="3848100"/>
            <a:ext cx="59436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b="1">
                <a:solidFill>
                  <a:srgbClr val="FFFF00"/>
                </a:solidFill>
              </a:rPr>
              <a:t>Cars that run on water violate the laws of physics as we know them</a:t>
            </a:r>
          </a:p>
        </p:txBody>
      </p:sp>
      <p:sp>
        <p:nvSpPr>
          <p:cNvPr id="8" name="Rectangle 7"/>
          <p:cNvSpPr/>
          <p:nvPr/>
        </p:nvSpPr>
        <p:spPr>
          <a:xfrm>
            <a:off x="1371600" y="3810000"/>
            <a:ext cx="6286500" cy="11049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398" name="Date Placeholder 1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59399" name="Slide Number Placeholder 1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7EF2F57-DE84-9946-8813-7F2D0A88E3A4}" type="slidenum">
              <a:rPr lang="en-US">
                <a:solidFill>
                  <a:schemeClr val="tx2"/>
                </a:solidFill>
              </a:rPr>
              <a:pPr eaLnBrk="1" hangingPunct="1"/>
              <a:t>30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9400" name="Footer Placeholder 1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5"/>
          <p:cNvSpPr>
            <a:spLocks noGrp="1"/>
          </p:cNvSpPr>
          <p:nvPr>
            <p:ph idx="1"/>
          </p:nvPr>
        </p:nvSpPr>
        <p:spPr>
          <a:xfrm>
            <a:off x="457200" y="842963"/>
            <a:ext cx="8229600" cy="5253037"/>
          </a:xfrm>
        </p:spPr>
        <p:txBody>
          <a:bodyPr/>
          <a:lstStyle/>
          <a:p>
            <a:r>
              <a:rPr lang="en-US" dirty="0">
                <a:latin typeface="Constantia" charset="0"/>
              </a:rPr>
              <a:t>Electrolysis is the process by which </a:t>
            </a:r>
            <a:br>
              <a:rPr lang="en-US" dirty="0">
                <a:latin typeface="Constantia" charset="0"/>
              </a:rPr>
            </a:br>
            <a:r>
              <a:rPr lang="en-US" dirty="0">
                <a:latin typeface="Constantia" charset="0"/>
              </a:rPr>
              <a:t>electricity is used to break water </a:t>
            </a:r>
            <a:br>
              <a:rPr lang="en-US" dirty="0">
                <a:latin typeface="Constantia" charset="0"/>
              </a:rPr>
            </a:br>
            <a:r>
              <a:rPr lang="en-US" dirty="0">
                <a:latin typeface="Constantia" charset="0"/>
              </a:rPr>
              <a:t>into Hydrogen and Oxygen</a:t>
            </a:r>
          </a:p>
          <a:p>
            <a:r>
              <a:rPr lang="en-US" dirty="0">
                <a:latin typeface="Constantia" charset="0"/>
              </a:rPr>
              <a:t>Energy is released when the </a:t>
            </a:r>
            <a:br>
              <a:rPr lang="en-US" dirty="0">
                <a:latin typeface="Constantia" charset="0"/>
              </a:rPr>
            </a:br>
            <a:r>
              <a:rPr lang="en-US" dirty="0">
                <a:latin typeface="Constantia" charset="0"/>
              </a:rPr>
              <a:t>Hydrogen and Oxygen are </a:t>
            </a:r>
            <a:br>
              <a:rPr lang="en-US" dirty="0">
                <a:latin typeface="Constantia" charset="0"/>
              </a:rPr>
            </a:br>
            <a:r>
              <a:rPr lang="en-US" dirty="0">
                <a:latin typeface="Constantia" charset="0"/>
              </a:rPr>
              <a:t>recombined , which again </a:t>
            </a:r>
            <a:br>
              <a:rPr lang="en-US" dirty="0">
                <a:latin typeface="Constantia" charset="0"/>
              </a:rPr>
            </a:br>
            <a:r>
              <a:rPr lang="en-US" dirty="0">
                <a:latin typeface="Constantia" charset="0"/>
              </a:rPr>
              <a:t>produces water</a:t>
            </a:r>
          </a:p>
          <a:p>
            <a:r>
              <a:rPr lang="en-US" dirty="0">
                <a:latin typeface="Constantia" charset="0"/>
              </a:rPr>
              <a:t>The energy released in recombining the Hydrogen and Oxygen </a:t>
            </a:r>
            <a:r>
              <a:rPr lang="en-US" i="1" dirty="0">
                <a:latin typeface="Constantia" charset="0"/>
              </a:rPr>
              <a:t>is always less than the energy used in electrolysis.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Electrolysis: in the real world</a:t>
            </a:r>
          </a:p>
        </p:txBody>
      </p:sp>
      <p:pic>
        <p:nvPicPr>
          <p:cNvPr id="60420" name="Picture 6" descr="electrolysis_chhem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5" t="18047" r="24483"/>
          <a:stretch>
            <a:fillRect/>
          </a:stretch>
        </p:blipFill>
        <p:spPr bwMode="auto">
          <a:xfrm>
            <a:off x="5975350" y="661988"/>
            <a:ext cx="2522538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60422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D40408-4AA5-F34D-8B59-C3546BFC286F}" type="slidenum">
              <a:rPr lang="en-US">
                <a:solidFill>
                  <a:schemeClr val="tx2"/>
                </a:solidFill>
              </a:rPr>
              <a:pPr eaLnBrk="1" hangingPunct="1"/>
              <a:t>31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60423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Content Placeholder 1"/>
          <p:cNvSpPr>
            <a:spLocks noGrp="1"/>
          </p:cNvSpPr>
          <p:nvPr>
            <p:ph idx="1"/>
          </p:nvPr>
        </p:nvSpPr>
        <p:spPr>
          <a:xfrm>
            <a:off x="457200" y="763588"/>
            <a:ext cx="8229600" cy="5253037"/>
          </a:xfrm>
        </p:spPr>
        <p:txBody>
          <a:bodyPr/>
          <a:lstStyle/>
          <a:p>
            <a:r>
              <a:rPr lang="en-US">
                <a:latin typeface="Constantia" charset="0"/>
              </a:rPr>
              <a:t>Hydrogen can be used to store energy from inherently intermittent sources like wind and solar</a:t>
            </a: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endParaRPr lang="en-US">
              <a:latin typeface="Constantia" charset="0"/>
            </a:endParaRPr>
          </a:p>
          <a:p>
            <a:r>
              <a:rPr lang="en-US">
                <a:latin typeface="Constantia" charset="0"/>
              </a:rPr>
              <a:t>Lots of practical problems to solve, but no problem with the laws of physics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Application of Hydrogen cycle</a:t>
            </a:r>
          </a:p>
        </p:txBody>
      </p:sp>
      <p:pic>
        <p:nvPicPr>
          <p:cNvPr id="61444" name="Picture 6" descr="hydrogen.cyc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1608138"/>
            <a:ext cx="5500687" cy="377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61446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561DBBA-0B49-ED4E-B13E-64BEF82CA72C}" type="slidenum">
              <a:rPr lang="en-US">
                <a:solidFill>
                  <a:schemeClr val="tx2"/>
                </a:solidFill>
              </a:rPr>
              <a:pPr eaLnBrk="1" hangingPunct="1"/>
              <a:t>32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61447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5219CA-59B1-A897-9A0E-195D76BF9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Stanley Meyer</a:t>
            </a:r>
          </a:p>
          <a:p>
            <a:pPr lvl="1"/>
            <a:r>
              <a:rPr lang="en-US" sz="1800" dirty="0"/>
              <a:t>Claimed to have a dune buggy that ran on water in the 1980s.</a:t>
            </a:r>
          </a:p>
          <a:p>
            <a:pPr lvl="1"/>
            <a:r>
              <a:rPr lang="en-US" sz="1800" dirty="0"/>
              <a:t>Never let anyone inspect it.</a:t>
            </a:r>
          </a:p>
          <a:p>
            <a:pPr lvl="1"/>
            <a:r>
              <a:rPr lang="en-US" sz="1800" dirty="0"/>
              <a:t>Patented everything before his death in 1986, but no one can make it work.</a:t>
            </a:r>
          </a:p>
          <a:p>
            <a:r>
              <a:rPr lang="en-US" sz="2000" dirty="0"/>
              <a:t>Dennis Klein</a:t>
            </a:r>
          </a:p>
          <a:p>
            <a:pPr lvl="1"/>
            <a:r>
              <a:rPr lang="en-US" sz="1800" dirty="0"/>
              <a:t>In 2002, developed “</a:t>
            </a:r>
            <a:r>
              <a:rPr lang="en-US" sz="1800" dirty="0" err="1"/>
              <a:t>Aquygen</a:t>
            </a:r>
            <a:r>
              <a:rPr lang="en-US" sz="1800" dirty="0"/>
              <a:t>”, which he claimed could extract energy from water.</a:t>
            </a:r>
          </a:p>
          <a:p>
            <a:pPr lvl="1"/>
            <a:r>
              <a:rPr lang="en-US" sz="1800" dirty="0"/>
              <a:t>Started me on this obsession.</a:t>
            </a:r>
          </a:p>
          <a:p>
            <a:pPr lvl="1"/>
            <a:r>
              <a:rPr lang="en-US" sz="1800" dirty="0"/>
              <a:t>I’ve moved this to my “Media” lecture, because they were very complicit.</a:t>
            </a:r>
          </a:p>
          <a:p>
            <a:r>
              <a:rPr lang="en-US" sz="2000" dirty="0"/>
              <a:t>Genesis World Energy</a:t>
            </a:r>
          </a:p>
          <a:p>
            <a:pPr lvl="1"/>
            <a:r>
              <a:rPr lang="en-US" sz="2000" dirty="0"/>
              <a:t>Major investment scam started in 2002.</a:t>
            </a:r>
          </a:p>
          <a:p>
            <a:pPr lvl="1"/>
            <a:r>
              <a:rPr lang="en-US" sz="2000" dirty="0"/>
              <a:t>Promised cars and home generators running on only water.</a:t>
            </a:r>
          </a:p>
          <a:p>
            <a:pPr lvl="1"/>
            <a:r>
              <a:rPr lang="en-US" sz="2000" dirty="0"/>
              <a:t>The owner, Patrick Kelly, was sentenced to five years in jail in 2006.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751D57-746A-9053-8EB1-7EFF24BE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 </a:t>
            </a:r>
            <a:r>
              <a:rPr lang="en-US" sz="3200" i="1" dirty="0"/>
              <a:t>Few</a:t>
            </a:r>
            <a:r>
              <a:rPr lang="en-US" sz="3200" dirty="0"/>
              <a:t> Examples of  Energy from Water Claims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BD7B6-ED61-8E32-6875-354489564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10E56-574A-762D-0D73-5A13C2A8E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11B9A-C903-9079-B390-EA1F693F7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BB99-F4B8-1747-B0ED-1A718019BAF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6099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11210C-F15D-08B1-6918-2B7535086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existing nuclear plants extract energy from nuclear fission; that is, breaking about heavy nuclei in a chain reaction.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5AA481-1D8D-9B33-8589-2F0B588B6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Digression: Nuclear Fission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0E1C1-CA0F-A457-40C6-3C50C5E1D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F00A0-8FD4-2988-8EEF-3605D7EA2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98378-A8D5-CE11-4E92-238D6E65C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BB99-F4B8-1747-B0ED-1A718019BAF3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026" name="Picture 2" descr="Nuclear Fission and Controlled Chain Reactions – HSC Physics – Science Ready">
            <a:extLst>
              <a:ext uri="{FF2B5EF4-FFF2-40B4-BE49-F238E27FC236}">
                <a16:creationId xmlns:a16="http://schemas.microsoft.com/office/drawing/2014/main" id="{F1FF4D56-8713-4566-CD5E-63AAC16A8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94" y="2276850"/>
            <a:ext cx="7615669" cy="326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804676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1F4124-FA2A-20F5-CBB9-F99ED6765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could in principle get more and cleaner energy energy by </a:t>
            </a:r>
            <a:r>
              <a:rPr lang="en-US" sz="2400" i="1" dirty="0"/>
              <a:t>fusing</a:t>
            </a:r>
            <a:r>
              <a:rPr lang="en-US" sz="2400" dirty="0"/>
              <a:t> lighter nuclei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Unfortunately, it’s </a:t>
            </a:r>
            <a:r>
              <a:rPr lang="en-US" sz="2400" i="1" dirty="0"/>
              <a:t>very</a:t>
            </a:r>
            <a:r>
              <a:rPr lang="en-US" sz="2400" dirty="0"/>
              <a:t> hard to do this.</a:t>
            </a:r>
          </a:p>
          <a:p>
            <a:pPr lvl="1"/>
            <a:r>
              <a:rPr lang="en-US" sz="2200" dirty="0"/>
              <a:t>We had a fission reactor before we had a fission bomb.</a:t>
            </a:r>
          </a:p>
          <a:p>
            <a:pPr lvl="1"/>
            <a:r>
              <a:rPr lang="en-US" sz="2200" dirty="0"/>
              <a:t>We’ve had nuclear fusion (thermonuclear) bombs for over 70 years, but we’re still not even close to a reactor.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9A2459-F276-E255-419F-BF0421EF0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Nuclear Fusion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F1636-A7C5-7AEA-5BC0-5BCB948ED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F19BF-4F7A-30B9-A238-F54DD6E5D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D98ED-5BD5-4323-80D7-ECABDAAE9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BB99-F4B8-1747-B0ED-1A718019BAF3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050" name="Picture 2" descr="Plasmas and nuclear fusion — Science Learning Hub">
            <a:extLst>
              <a:ext uri="{FF2B5EF4-FFF2-40B4-BE49-F238E27FC236}">
                <a16:creationId xmlns:a16="http://schemas.microsoft.com/office/drawing/2014/main" id="{3A18A3E7-464C-C776-BC5E-88C33803D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4" b="11567"/>
          <a:stretch>
            <a:fillRect/>
          </a:stretch>
        </p:blipFill>
        <p:spPr bwMode="auto">
          <a:xfrm>
            <a:off x="1422790" y="1737015"/>
            <a:ext cx="5568725" cy="292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547458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6B7CAC-E58B-7285-5E3A-0CDC8FC0F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Use magnetic fields to keep particles together long enough to fuse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Example: ITER in France</a:t>
            </a:r>
          </a:p>
          <a:p>
            <a:pPr lvl="2"/>
            <a:r>
              <a:rPr lang="en-US" dirty="0"/>
              <a:t>Planning started in 1978</a:t>
            </a:r>
          </a:p>
          <a:p>
            <a:pPr lvl="2"/>
            <a:r>
              <a:rPr lang="en-US" dirty="0"/>
              <a:t>Construction started in 2007</a:t>
            </a:r>
          </a:p>
          <a:p>
            <a:pPr lvl="2"/>
            <a:r>
              <a:rPr lang="en-US" dirty="0"/>
              <a:t>Scheduled to demonstrate sustained fusion in 2039 (!!)</a:t>
            </a:r>
          </a:p>
          <a:p>
            <a:pPr lvl="2"/>
            <a:r>
              <a:rPr lang="en-US" dirty="0"/>
              <a:t>Demonstration machine only.  Not a power reactor.</a:t>
            </a:r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D7A3B0-10EC-CC7A-2799-AC6A5956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Confinement Fusion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B107A-AB19-4DA0-DE02-98B5A83CE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EC095-8298-C863-EB4B-B304D64E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6D8B1-3906-E76D-5DE6-506E760AB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BB99-F4B8-1747-B0ED-1A718019BAF3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3074" name="Picture 2" descr="10 Facts About Fusion Energy via Magnetic Confinement">
            <a:extLst>
              <a:ext uri="{FF2B5EF4-FFF2-40B4-BE49-F238E27FC236}">
                <a16:creationId xmlns:a16="http://schemas.microsoft.com/office/drawing/2014/main" id="{23CC0071-27DE-307C-7EC9-EF29498ED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" t="5946" r="8333" b="2960"/>
          <a:stretch>
            <a:fillRect/>
          </a:stretch>
        </p:blipFill>
        <p:spPr bwMode="auto">
          <a:xfrm>
            <a:off x="826378" y="1815989"/>
            <a:ext cx="3639446" cy="211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TER | Princeton Plasma Physics Laboratory">
            <a:extLst>
              <a:ext uri="{FF2B5EF4-FFF2-40B4-BE49-F238E27FC236}">
                <a16:creationId xmlns:a16="http://schemas.microsoft.com/office/drawing/2014/main" id="{34AC18EF-69B1-91B9-44E9-3C8E74DE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423" y="1470588"/>
            <a:ext cx="3456450" cy="345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797744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77279D-4909-76CB-FCEB-03BB08F67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Compress nuclei with powerful lasers.</a:t>
            </a:r>
          </a:p>
          <a:p>
            <a:pPr lvl="1"/>
            <a:r>
              <a:rPr lang="en-US" sz="2000" dirty="0"/>
              <a:t>Fusion happens before they can fly apart.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36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Most successful facility is the National Ignition Facility at Lawrence Livermore National Lab.</a:t>
            </a:r>
          </a:p>
          <a:p>
            <a:pPr lvl="1"/>
            <a:r>
              <a:rPr lang="en-US" sz="2000" dirty="0"/>
              <a:t>192 HUGE lasers</a:t>
            </a:r>
          </a:p>
          <a:p>
            <a:pPr lvl="1"/>
            <a:r>
              <a:rPr lang="en-US" sz="2000" dirty="0"/>
              <a:t>Some recent successes, but no clear path to a power plant</a:t>
            </a:r>
          </a:p>
          <a:p>
            <a:r>
              <a:rPr lang="en-US" sz="2200" dirty="0"/>
              <a:t>But what if there were an easier way…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D3C7F7-6B39-9751-9054-EE30EF39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Inertial Confinement Fusion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E265D-FDE9-B18E-FAF1-F0FAA0F14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D4AC8-835E-B040-5999-77677FB33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7F657-9B33-8AF4-F12A-3D3216ED7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BB99-F4B8-1747-B0ED-1A718019BAF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4098" name="Picture 2" descr="What is Fusion? – DIII-D National Fusion Facility">
            <a:extLst>
              <a:ext uri="{FF2B5EF4-FFF2-40B4-BE49-F238E27FC236}">
                <a16:creationId xmlns:a16="http://schemas.microsoft.com/office/drawing/2014/main" id="{EED5529C-58D4-F67B-46F1-0A46CC141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410" y="1623965"/>
            <a:ext cx="5774963" cy="238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343999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Content Placeholder 1"/>
          <p:cNvSpPr>
            <a:spLocks noGrp="1"/>
          </p:cNvSpPr>
          <p:nvPr>
            <p:ph idx="1"/>
          </p:nvPr>
        </p:nvSpPr>
        <p:spPr>
          <a:xfrm>
            <a:off x="457200" y="842963"/>
            <a:ext cx="8229600" cy="5253037"/>
          </a:xfrm>
        </p:spPr>
        <p:txBody>
          <a:bodyPr/>
          <a:lstStyle/>
          <a:p>
            <a:r>
              <a:rPr lang="en-US" sz="2000" dirty="0">
                <a:latin typeface="Constantia" charset="0"/>
              </a:rPr>
              <a:t>In 1989, two teams announced </a:t>
            </a:r>
            <a:br>
              <a:rPr lang="en-US" sz="2000" dirty="0">
                <a:latin typeface="Constantia" charset="0"/>
              </a:rPr>
            </a:br>
            <a:r>
              <a:rPr lang="en-US" sz="2000" dirty="0">
                <a:latin typeface="Constantia" charset="0"/>
              </a:rPr>
              <a:t>they had seen evidence for </a:t>
            </a:r>
            <a:br>
              <a:rPr lang="en-US" sz="2000" dirty="0">
                <a:latin typeface="Constantia" charset="0"/>
              </a:rPr>
            </a:br>
            <a:r>
              <a:rPr lang="en-US" sz="2000" dirty="0">
                <a:latin typeface="Constantia" charset="0"/>
              </a:rPr>
              <a:t>nuclear fusion at room </a:t>
            </a:r>
            <a:br>
              <a:rPr lang="en-US" sz="2000" dirty="0">
                <a:latin typeface="Constantia" charset="0"/>
              </a:rPr>
            </a:br>
            <a:r>
              <a:rPr lang="en-US" sz="2000" dirty="0">
                <a:latin typeface="Constantia" charset="0"/>
              </a:rPr>
              <a:t>temperature taking place in a </a:t>
            </a:r>
            <a:br>
              <a:rPr lang="en-US" sz="2000" dirty="0">
                <a:latin typeface="Constantia" charset="0"/>
              </a:rPr>
            </a:br>
            <a:r>
              <a:rPr lang="en-US" sz="2000" dirty="0">
                <a:latin typeface="Constantia" charset="0"/>
              </a:rPr>
              <a:t>Palladium rod which had been </a:t>
            </a:r>
            <a:br>
              <a:rPr lang="en-US" sz="2000" dirty="0">
                <a:latin typeface="Constantia" charset="0"/>
              </a:rPr>
            </a:br>
            <a:r>
              <a:rPr lang="en-US" sz="2000" dirty="0">
                <a:latin typeface="Constantia" charset="0"/>
              </a:rPr>
              <a:t>loaded with Deuterium from </a:t>
            </a:r>
            <a:br>
              <a:rPr lang="en-US" sz="2000" dirty="0">
                <a:latin typeface="Constantia" charset="0"/>
              </a:rPr>
            </a:br>
            <a:r>
              <a:rPr lang="en-US" sz="2000" dirty="0">
                <a:latin typeface="Constantia" charset="0"/>
              </a:rPr>
              <a:t>heavy water.</a:t>
            </a:r>
          </a:p>
          <a:p>
            <a:r>
              <a:rPr lang="en-US" sz="2000" dirty="0">
                <a:latin typeface="Constantia" charset="0"/>
              </a:rPr>
              <a:t>One team, Pons and Fleischmann, </a:t>
            </a:r>
            <a:br>
              <a:rPr lang="en-US" sz="2000" dirty="0">
                <a:latin typeface="Constantia" charset="0"/>
              </a:rPr>
            </a:br>
            <a:r>
              <a:rPr lang="en-US" sz="2000" dirty="0">
                <a:latin typeface="Constantia" charset="0"/>
              </a:rPr>
              <a:t>claimed energy release at a level which </a:t>
            </a:r>
            <a:br>
              <a:rPr lang="en-US" sz="2000" dirty="0">
                <a:latin typeface="Constantia" charset="0"/>
              </a:rPr>
            </a:br>
            <a:r>
              <a:rPr lang="en-US" sz="2000" dirty="0">
                <a:latin typeface="Constantia" charset="0"/>
              </a:rPr>
              <a:t>promised practical application.</a:t>
            </a:r>
          </a:p>
          <a:p>
            <a:pPr lvl="1"/>
            <a:r>
              <a:rPr lang="en-US" sz="1800" dirty="0">
                <a:latin typeface="Constantia" charset="0"/>
              </a:rPr>
              <a:t>The other, </a:t>
            </a:r>
            <a:r>
              <a:rPr lang="en-US" sz="1800" dirty="0" err="1">
                <a:latin typeface="Constantia" charset="0"/>
              </a:rPr>
              <a:t>Rafelski</a:t>
            </a:r>
            <a:r>
              <a:rPr lang="en-US" sz="1800" dirty="0">
                <a:latin typeface="Constantia" charset="0"/>
              </a:rPr>
              <a:t> and Jones, claimed much </a:t>
            </a:r>
            <a:br>
              <a:rPr lang="en-US" sz="1800" dirty="0">
                <a:latin typeface="Constantia" charset="0"/>
              </a:rPr>
            </a:br>
            <a:r>
              <a:rPr lang="en-US" sz="1800" dirty="0">
                <a:latin typeface="Constantia" charset="0"/>
              </a:rPr>
              <a:t>less energy and didn’t make as much news.</a:t>
            </a:r>
          </a:p>
          <a:p>
            <a:r>
              <a:rPr lang="en-US" sz="2000" dirty="0">
                <a:latin typeface="Constantia" charset="0"/>
              </a:rPr>
              <a:t>Although difficult to reconcile</a:t>
            </a:r>
            <a:br>
              <a:rPr lang="en-US" sz="2000" dirty="0">
                <a:latin typeface="Constantia" charset="0"/>
              </a:rPr>
            </a:br>
            <a:r>
              <a:rPr lang="en-US" sz="2000" dirty="0">
                <a:latin typeface="Constantia" charset="0"/>
              </a:rPr>
              <a:t>with solid state physics, there’s</a:t>
            </a:r>
            <a:br>
              <a:rPr lang="en-US" sz="2000" dirty="0">
                <a:latin typeface="Constantia" charset="0"/>
              </a:rPr>
            </a:br>
            <a:r>
              <a:rPr lang="en-US" sz="2000" dirty="0">
                <a:latin typeface="Constantia" charset="0"/>
              </a:rPr>
              <a:t>nothing a priori impossible about</a:t>
            </a:r>
            <a:br>
              <a:rPr lang="en-US" sz="2000" dirty="0">
                <a:latin typeface="Constantia" charset="0"/>
              </a:rPr>
            </a:br>
            <a:r>
              <a:rPr lang="en-US" sz="2000" dirty="0">
                <a:latin typeface="Constantia" charset="0"/>
              </a:rPr>
              <a:t>the claim, and theorists struggle</a:t>
            </a:r>
            <a:br>
              <a:rPr lang="en-US" sz="2000" dirty="0">
                <a:latin typeface="Constantia" charset="0"/>
              </a:rPr>
            </a:br>
            <a:r>
              <a:rPr lang="en-US" sz="2000" dirty="0">
                <a:latin typeface="Constantia" charset="0"/>
              </a:rPr>
              <a:t>to accommodate the result.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Cold fusion: the revolution that wasn't</a:t>
            </a:r>
          </a:p>
        </p:txBody>
      </p:sp>
      <p:pic>
        <p:nvPicPr>
          <p:cNvPr id="70660" name="Picture 6" descr="coldfus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13" y="800100"/>
            <a:ext cx="3748087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7" descr="pdato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3657600"/>
            <a:ext cx="25781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Date Placeholder 1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70663" name="Slide Number Placeholder 1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C58C149-49F2-9646-BA64-8F1B748C2E2F}" type="slidenum">
              <a:rPr lang="en-US">
                <a:solidFill>
                  <a:schemeClr val="tx2"/>
                </a:solidFill>
              </a:rPr>
              <a:pPr eaLnBrk="1" hangingPunct="1"/>
              <a:t>38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70664" name="Footer Placeholder 1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214558-44FB-E96D-24EF-BF1F95B61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These are hard measurements, because palladium is very reactive</a:t>
            </a:r>
          </a:p>
          <a:p>
            <a:r>
              <a:rPr lang="en-US" sz="2400" dirty="0"/>
              <a:t>Ordinary D-D fusion occurs through the reaction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But the helium is excited and decays to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200" dirty="0"/>
              <a:t>P &amp; F claimed they say 4000 neutrons/second, BUT</a:t>
            </a:r>
          </a:p>
          <a:p>
            <a:pPr lvl="1"/>
            <a:r>
              <a:rPr lang="en-US" sz="2200" dirty="0"/>
              <a:t>Their clamed excess heat of 1 Watt should have produced 10</a:t>
            </a:r>
            <a:r>
              <a:rPr lang="en-US" sz="2200" baseline="30000" dirty="0"/>
              <a:t>12</a:t>
            </a:r>
            <a:r>
              <a:rPr lang="en-US" sz="2200" dirty="0"/>
              <a:t> neutrons/second</a:t>
            </a:r>
          </a:p>
          <a:p>
            <a:pPr lvl="2"/>
            <a:r>
              <a:rPr lang="en-US" sz="1900" dirty="0"/>
              <a:t>Which would have been lethal!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D7F2DB-5F7E-248C-46BC-9CC4D665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Right Out of the Gate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FBC81-F375-C8A2-69FC-8B0205AAA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09C4F-2B5E-2F1D-0CA5-D8F10EB59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250C6-92E9-B5D1-9E01-B11F72EB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BB99-F4B8-1747-B0ED-1A718019BAF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2F3F8-9F0D-8A24-6637-7B7C4887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166" y="2200040"/>
            <a:ext cx="3293070" cy="602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DFD720-F83E-36E6-6DF0-09D759513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105" y="3429000"/>
            <a:ext cx="3695700" cy="1155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1E1B96-84C9-40F7-5B4E-3602DE9799F1}"/>
              </a:ext>
            </a:extLst>
          </p:cNvPr>
          <p:cNvSpPr txBox="1"/>
          <p:nvPr/>
        </p:nvSpPr>
        <p:spPr>
          <a:xfrm>
            <a:off x="0" y="3569114"/>
            <a:ext cx="1997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Should see neutrons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88E05E-3F79-8BF0-AEDD-73869C23330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997060" y="3722734"/>
            <a:ext cx="1077145" cy="169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3D309B-7A1A-4DAA-20EF-B6C090DD4ADA}"/>
              </a:ext>
            </a:extLst>
          </p:cNvPr>
          <p:cNvSpPr txBox="1"/>
          <p:nvPr/>
        </p:nvSpPr>
        <p:spPr>
          <a:xfrm>
            <a:off x="6534582" y="3688152"/>
            <a:ext cx="2408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see helium and gamma rays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FCFAC3-C3D1-2F46-7267-E2713B206F99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001805" y="4011318"/>
            <a:ext cx="532777" cy="3231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86722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400"/>
            <a:ext cx="8495731" cy="627063"/>
          </a:xfrm>
        </p:spPr>
        <p:txBody>
          <a:bodyPr/>
          <a:lstStyle/>
          <a:p>
            <a:pPr>
              <a:defRPr/>
            </a:pPr>
            <a:r>
              <a:rPr>
                <a:ea typeface="+mj-ea"/>
              </a:rPr>
              <a:t>Evidence: Amazon search "free energy"</a:t>
            </a: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092200"/>
            <a:ext cx="8224837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477838" y="695325"/>
            <a:ext cx="3494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/>
              <a:t>Top 5:</a:t>
            </a:r>
          </a:p>
        </p:txBody>
      </p:sp>
      <p:sp>
        <p:nvSpPr>
          <p:cNvPr id="16389" name="Date Placeholder 7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16390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BC3D041-3800-5A45-B4C9-3FEE4F1C1C7B}" type="slidenum">
              <a:rPr lang="en-US">
                <a:solidFill>
                  <a:schemeClr val="tx2"/>
                </a:solidFill>
              </a:rPr>
              <a:pPr eaLnBrk="1" hangingPunct="1"/>
              <a:t>4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16391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Content Placeholder 1"/>
          <p:cNvSpPr>
            <a:spLocks noGrp="1"/>
          </p:cNvSpPr>
          <p:nvPr>
            <p:ph idx="1"/>
          </p:nvPr>
        </p:nvSpPr>
        <p:spPr>
          <a:xfrm>
            <a:off x="457200" y="762000"/>
            <a:ext cx="8492970" cy="4795838"/>
          </a:xfrm>
        </p:spPr>
        <p:txBody>
          <a:bodyPr/>
          <a:lstStyle/>
          <a:p>
            <a:r>
              <a:rPr lang="en-US" dirty="0">
                <a:latin typeface="Constantia" charset="0"/>
              </a:rPr>
              <a:t>By the 1989 APS meeting in Baltimore, many groups had tried to replicated the results, and no one had succeeded.</a:t>
            </a:r>
          </a:p>
          <a:p>
            <a:pPr lvl="1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tantia" charset="0"/>
              </a:rPr>
              <a:t>They added a huge evening session, attended by the press</a:t>
            </a:r>
          </a:p>
          <a:p>
            <a:r>
              <a:rPr lang="en-US" dirty="0">
                <a:latin typeface="Constantia" charset="0"/>
              </a:rPr>
              <a:t>Nathan Lewis, a chemist at Cal Tech, offered an explanation for all of their results in terms of sloppy experimental techniques:</a:t>
            </a:r>
          </a:p>
          <a:p>
            <a:pPr lvl="1"/>
            <a:r>
              <a:rPr lang="en-US" dirty="0">
                <a:latin typeface="Constantia" charset="0"/>
              </a:rPr>
              <a:t>Pons and Fleischmann did not attend, as they were busy soliciting funds.</a:t>
            </a:r>
          </a:p>
          <a:p>
            <a:r>
              <a:rPr lang="en-US" dirty="0">
                <a:latin typeface="Constantia" charset="0"/>
              </a:rPr>
              <a:t>In addition, obvious cross-checks were not done</a:t>
            </a:r>
          </a:p>
          <a:p>
            <a:pPr lvl="1"/>
            <a:r>
              <a:rPr lang="en-US" dirty="0">
                <a:latin typeface="Constantia" charset="0"/>
              </a:rPr>
              <a:t>Control test with ordinary water</a:t>
            </a:r>
          </a:p>
          <a:p>
            <a:pPr lvl="1"/>
            <a:r>
              <a:rPr lang="en-US" dirty="0">
                <a:latin typeface="Constantia" charset="0"/>
              </a:rPr>
              <a:t>Assay for Helium, the product of fusion</a:t>
            </a:r>
          </a:p>
          <a:p>
            <a:r>
              <a:rPr lang="en-US" dirty="0">
                <a:latin typeface="Constantia" charset="0"/>
              </a:rPr>
              <a:t>Cold fusion was dead – scientifically anyway.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The road from fallacy to fraud</a:t>
            </a:r>
          </a:p>
        </p:txBody>
      </p:sp>
      <p:sp>
        <p:nvSpPr>
          <p:cNvPr id="71684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71685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C1CEEB2-AE75-C847-ADBD-69272C53BCDD}" type="slidenum">
              <a:rPr lang="en-US">
                <a:solidFill>
                  <a:schemeClr val="tx2"/>
                </a:solidFill>
              </a:rPr>
              <a:pPr eaLnBrk="1" hangingPunct="1"/>
              <a:t>40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71686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Content Placeholder 1"/>
          <p:cNvSpPr>
            <a:spLocks noGrp="1"/>
          </p:cNvSpPr>
          <p:nvPr>
            <p:ph idx="1"/>
          </p:nvPr>
        </p:nvSpPr>
        <p:spPr>
          <a:xfrm>
            <a:off x="457200" y="842963"/>
            <a:ext cx="8229600" cy="5253037"/>
          </a:xfrm>
        </p:spPr>
        <p:txBody>
          <a:bodyPr/>
          <a:lstStyle/>
          <a:p>
            <a:r>
              <a:rPr lang="en-US" sz="2400" dirty="0">
                <a:latin typeface="Constantia" charset="0"/>
              </a:rPr>
              <a:t>Cold fusion is alive and well in the minds of believers</a:t>
            </a:r>
          </a:p>
          <a:p>
            <a:endParaRPr lang="en-US" sz="2400" dirty="0">
              <a:latin typeface="Constantia" charset="0"/>
            </a:endParaRPr>
          </a:p>
          <a:p>
            <a:endParaRPr lang="en-US" sz="2400" dirty="0">
              <a:latin typeface="Constantia" charset="0"/>
            </a:endParaRPr>
          </a:p>
          <a:p>
            <a:endParaRPr lang="en-US" sz="2400" dirty="0">
              <a:latin typeface="Constantia" charset="0"/>
            </a:endParaRPr>
          </a:p>
          <a:p>
            <a:endParaRPr lang="en-US" sz="2400" dirty="0">
              <a:latin typeface="Constantia" charset="0"/>
            </a:endParaRPr>
          </a:p>
          <a:p>
            <a:endParaRPr lang="en-US" sz="2400" dirty="0">
              <a:latin typeface="Constantia" charset="0"/>
            </a:endParaRPr>
          </a:p>
          <a:p>
            <a:endParaRPr lang="en-US" sz="2400" dirty="0">
              <a:latin typeface="Constantia" charset="0"/>
            </a:endParaRPr>
          </a:p>
          <a:p>
            <a:r>
              <a:rPr lang="en-US" sz="2400" dirty="0">
                <a:latin typeface="Constantia" charset="0"/>
              </a:rPr>
              <a:t>There are magazines, websites, books, products, and conferences.</a:t>
            </a:r>
          </a:p>
          <a:p>
            <a:r>
              <a:rPr lang="en-US" sz="2400" dirty="0">
                <a:latin typeface="Constantia" charset="0"/>
              </a:rPr>
              <a:t>Still makes the news ~once/year</a:t>
            </a:r>
          </a:p>
          <a:p>
            <a:pPr lvl="1"/>
            <a:r>
              <a:rPr lang="ja-JP" altLang="en-US" sz="2000">
                <a:latin typeface="Constantia" charset="0"/>
              </a:rPr>
              <a:t>“</a:t>
            </a:r>
            <a:r>
              <a:rPr lang="en-US" sz="2000" dirty="0">
                <a:latin typeface="Constantia" charset="0"/>
              </a:rPr>
              <a:t>60 Minutes</a:t>
            </a:r>
            <a:r>
              <a:rPr lang="ja-JP" altLang="en-US" sz="2000">
                <a:latin typeface="Constantia" charset="0"/>
              </a:rPr>
              <a:t>”</a:t>
            </a:r>
            <a:r>
              <a:rPr lang="en-US" sz="2000" dirty="0">
                <a:latin typeface="Constantia" charset="0"/>
              </a:rPr>
              <a:t> episode even did an episode on it.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And yet…</a:t>
            </a:r>
          </a:p>
        </p:txBody>
      </p:sp>
      <p:pic>
        <p:nvPicPr>
          <p:cNvPr id="727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485900"/>
            <a:ext cx="7086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72710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F8F3D20-1369-B941-BF37-18E3E046835D}" type="slidenum">
              <a:rPr lang="en-US">
                <a:solidFill>
                  <a:schemeClr val="tx2"/>
                </a:solidFill>
              </a:rPr>
              <a:pPr eaLnBrk="1" hangingPunct="1"/>
              <a:t>41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72711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A9B857-D2AA-75B9-52D8-339A4A322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continued to solicit funding to do “research”, finally settling into a lavish “lab” in France.</a:t>
            </a:r>
          </a:p>
          <a:p>
            <a:r>
              <a:rPr lang="en-US" dirty="0"/>
              <a:t>They moved to a lavish “lab” in France, funded by a subsidiary of Toyota.</a:t>
            </a:r>
          </a:p>
          <a:p>
            <a:pPr lvl="1"/>
            <a:r>
              <a:rPr lang="en-US" dirty="0"/>
              <a:t>They kept claiming positive results, but never published anything convincing.</a:t>
            </a:r>
          </a:p>
          <a:p>
            <a:r>
              <a:rPr lang="en-US" dirty="0"/>
              <a:t>Eventually:</a:t>
            </a:r>
          </a:p>
          <a:p>
            <a:pPr lvl="1"/>
            <a:r>
              <a:rPr lang="en-US" dirty="0"/>
              <a:t>Fleischman retired to England, continuing to believe</a:t>
            </a:r>
          </a:p>
          <a:p>
            <a:pPr lvl="2"/>
            <a:r>
              <a:rPr lang="en-US" dirty="0"/>
              <a:t>Died in 2012 from complications from Parkinson’s Disease</a:t>
            </a:r>
          </a:p>
          <a:p>
            <a:pPr lvl="1"/>
            <a:r>
              <a:rPr lang="en-US" dirty="0"/>
              <a:t>Pons stayed in France, stopped doing research, and probably accepted the obvious.</a:t>
            </a:r>
          </a:p>
          <a:p>
            <a:r>
              <a:rPr lang="en-US" dirty="0"/>
              <a:t>I recommend the documentary: “The Believers” (2012):</a:t>
            </a:r>
          </a:p>
          <a:p>
            <a:pPr lvl="1"/>
            <a:r>
              <a:rPr lang="en-US" dirty="0"/>
              <a:t>Available on Tubi and elsewhere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CB25D8-B291-B625-F759-C921E81C1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Became of Pons and Fleischman?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87C3E-C338-40F5-0FBB-268B0A48F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43EA8-4BC6-36CE-100E-24D11A0E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847F7-E971-52BB-42AB-CA9EB460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BB99-F4B8-1747-B0ED-1A718019BAF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721036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97809E-C06E-48ED-94DC-A83E7277C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There are still a handful of people doing “serious research” in the cold fusion.</a:t>
            </a:r>
          </a:p>
          <a:p>
            <a:pPr lvl="1"/>
            <a:r>
              <a:rPr lang="en-US" sz="2000" dirty="0"/>
              <a:t>Even they admit that the vast majority of “researchers” are kooks and conmen</a:t>
            </a:r>
          </a:p>
          <a:p>
            <a:r>
              <a:rPr lang="en-US" sz="2400" dirty="0"/>
              <a:t>They occasionally claim to see positive results, but they are not at all consistent with each other (very important)</a:t>
            </a:r>
          </a:p>
          <a:p>
            <a:r>
              <a:rPr lang="en-US" sz="2400" dirty="0"/>
              <a:t>They’ve split into two groups:</a:t>
            </a:r>
          </a:p>
          <a:p>
            <a:pPr lvl="1"/>
            <a:r>
              <a:rPr lang="en-US" sz="2000" dirty="0"/>
              <a:t>Groups that claim to see the expected neutrons and therefore claim it’s ordinary D-D fusion</a:t>
            </a:r>
          </a:p>
          <a:p>
            <a:pPr lvl="1"/>
            <a:r>
              <a:rPr lang="en-US" sz="2000" dirty="0"/>
              <a:t>Groups that don’t see neutrons and claim it’s some sort of new “Low Energy Nuclear Reaction” (LENR)</a:t>
            </a:r>
          </a:p>
          <a:p>
            <a:pPr lvl="1"/>
            <a:r>
              <a:rPr lang="en-US" sz="2000" dirty="0"/>
              <a:t>These groups are very good at debunking </a:t>
            </a:r>
            <a:r>
              <a:rPr lang="en-US" sz="2000" i="1" dirty="0"/>
              <a:t>each other</a:t>
            </a:r>
            <a:r>
              <a:rPr lang="en-US" sz="2000" dirty="0"/>
              <a:t>! </a:t>
            </a:r>
          </a:p>
          <a:p>
            <a:pPr lvl="1"/>
            <a:r>
              <a:rPr lang="en-US" sz="2000" dirty="0"/>
              <a:t>None of them claim anything like the energy excesses Pons and Fleischman claimed.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B9F576-88D3-DDFC-31E5-0A59095C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Fusion Research Today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D527C-19CD-60F7-72E2-C847E5556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B35D4-DBD1-4AD8-05A7-167DA4B5A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45887-944A-2679-44DE-76A16371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BB99-F4B8-1747-B0ED-1A718019BAF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23494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DA743B-813E-8605-7FA7-7FE8C9FCC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Solar and Wind?</a:t>
            </a:r>
          </a:p>
          <a:p>
            <a:pPr lvl="1"/>
            <a:r>
              <a:rPr lang="en-US" sz="2200" dirty="0"/>
              <a:t>“Free”, but intermittent</a:t>
            </a:r>
          </a:p>
          <a:p>
            <a:pPr lvl="1"/>
            <a:r>
              <a:rPr lang="en-US" sz="2200" dirty="0"/>
              <a:t>The science is in finding ways to store the energy</a:t>
            </a:r>
          </a:p>
          <a:p>
            <a:pPr lvl="2"/>
            <a:r>
              <a:rPr lang="en-US" sz="1900" dirty="0"/>
              <a:t>Hydrogen economy</a:t>
            </a:r>
          </a:p>
          <a:p>
            <a:pPr lvl="2"/>
            <a:r>
              <a:rPr lang="en-US" sz="1900" dirty="0"/>
              <a:t>Pumping water uphill</a:t>
            </a:r>
          </a:p>
          <a:p>
            <a:pPr lvl="2"/>
            <a:r>
              <a:rPr lang="en-US" sz="1900" dirty="0"/>
              <a:t>Compressed gas</a:t>
            </a:r>
          </a:p>
          <a:p>
            <a:pPr lvl="2"/>
            <a:r>
              <a:rPr lang="en-US" sz="1900" dirty="0"/>
              <a:t>Better batteries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83553-C969-467D-7F01-2423A916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Hope for the Future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D61A8-6FC5-E3CA-3E33-62F071B40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9172D-25A7-3C47-A6BC-6D7AD3287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33940-7BCC-AFA5-7FFE-C3CEA32B5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BB99-F4B8-1747-B0ED-1A718019BAF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7" name="Picture 6" descr="hydrogen.cycle.JPG">
            <a:extLst>
              <a:ext uri="{FF2B5EF4-FFF2-40B4-BE49-F238E27FC236}">
                <a16:creationId xmlns:a16="http://schemas.microsoft.com/office/drawing/2014/main" id="{CF2445F2-A424-59E0-50AA-BEB13139C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85" y="3469341"/>
            <a:ext cx="3839310" cy="263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New Nanostructure for Batteries Keeps Going and Going ...">
            <a:extLst>
              <a:ext uri="{FF2B5EF4-FFF2-40B4-BE49-F238E27FC236}">
                <a16:creationId xmlns:a16="http://schemas.microsoft.com/office/drawing/2014/main" id="{D0AFBB06-40A1-FB57-2FAC-88F1C6261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407" y="3507801"/>
            <a:ext cx="3581401" cy="255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829014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3EE80F-3F8D-28CD-0206-C6671966D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Accelerator-driven </a:t>
            </a:r>
            <a:br>
              <a:rPr lang="en-US" sz="2400" dirty="0"/>
            </a:br>
            <a:r>
              <a:rPr lang="en-US" sz="2400" dirty="0"/>
              <a:t>sub-critical systems</a:t>
            </a:r>
          </a:p>
          <a:p>
            <a:pPr lvl="1"/>
            <a:r>
              <a:rPr lang="en-US" sz="2000" dirty="0"/>
              <a:t>Use a particle beam to drive a </a:t>
            </a:r>
            <a:br>
              <a:rPr lang="en-US" sz="2000" dirty="0"/>
            </a:br>
            <a:r>
              <a:rPr lang="en-US" sz="2000" dirty="0"/>
              <a:t>sub-critical pile of fissionable </a:t>
            </a:r>
            <a:br>
              <a:rPr lang="en-US" sz="2000" dirty="0"/>
            </a:br>
            <a:r>
              <a:rPr lang="en-US" sz="2000" dirty="0"/>
              <a:t>material into criticality.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Pros:</a:t>
            </a:r>
          </a:p>
          <a:p>
            <a:pPr lvl="2"/>
            <a:r>
              <a:rPr lang="en-US" sz="1700" dirty="0"/>
              <a:t>Beam goes off -&gt; reaction stops (no danger of a melt-down)</a:t>
            </a:r>
          </a:p>
          <a:p>
            <a:pPr lvl="2"/>
            <a:r>
              <a:rPr lang="en-US" sz="1700" dirty="0"/>
              <a:t>Can burn thorium</a:t>
            </a:r>
          </a:p>
          <a:p>
            <a:pPr lvl="2"/>
            <a:r>
              <a:rPr lang="en-US" sz="1700" dirty="0"/>
              <a:t>Can burn non-enriched fuel (no-proliferation danger)</a:t>
            </a:r>
          </a:p>
          <a:p>
            <a:pPr lvl="2"/>
            <a:r>
              <a:rPr lang="en-US" sz="1700" dirty="0"/>
              <a:t>Burns up long-lived waste </a:t>
            </a:r>
          </a:p>
          <a:p>
            <a:pPr lvl="1"/>
            <a:r>
              <a:rPr lang="en-US" sz="2000" dirty="0"/>
              <a:t>Cons:</a:t>
            </a:r>
          </a:p>
          <a:p>
            <a:pPr lvl="2"/>
            <a:r>
              <a:rPr lang="en-US" sz="1700" dirty="0"/>
              <a:t>Difficult and expensive.</a:t>
            </a:r>
          </a:p>
          <a:p>
            <a:pPr lvl="1"/>
            <a:r>
              <a:rPr lang="en-US" sz="2000" dirty="0"/>
              <a:t>This generating a lot of interest in India, which has a LOT of thorium.</a:t>
            </a:r>
          </a:p>
          <a:p>
            <a:pPr lvl="1"/>
            <a:r>
              <a:rPr lang="en-US" sz="2000" dirty="0"/>
              <a:t>Stay tuned…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D81592-99CF-CEB2-8A2D-63A901BE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Hope (cont’d)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AFFC5-FD1C-7233-95C4-86BE2C985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C110D-E26B-DD15-6686-7220764D1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2C6C2-39E1-8240-6102-DE45A44A3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BB99-F4B8-1747-B0ED-1A718019BAF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3074" name="Picture 2" descr="Concept of an Accelerator-Driven Advanced Nuclear Energy System">
            <a:extLst>
              <a:ext uri="{FF2B5EF4-FFF2-40B4-BE49-F238E27FC236}">
                <a16:creationId xmlns:a16="http://schemas.microsoft.com/office/drawing/2014/main" id="{21111815-471F-4897-0FCD-3E4D4316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471" y="149608"/>
            <a:ext cx="4662952" cy="271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82823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1360E1-AC2D-03E4-0775-2E552940D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number of companies are exploring compact fusion reactors as an alternative to ITER.</a:t>
            </a:r>
          </a:p>
          <a:p>
            <a:pPr lvl="1"/>
            <a:r>
              <a:rPr lang="en-US" dirty="0"/>
              <a:t>Some are straight up scams.</a:t>
            </a:r>
          </a:p>
          <a:p>
            <a:pPr lvl="1"/>
            <a:r>
              <a:rPr lang="en-US" dirty="0"/>
              <a:t>Others are sincere, but (IMHO) overly optimistic. 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e.g. Commonwealth </a:t>
            </a:r>
            <a:br>
              <a:rPr lang="en-US" dirty="0"/>
            </a:br>
            <a:r>
              <a:rPr lang="en-US" dirty="0"/>
              <a:t>Fusion Systems, which </a:t>
            </a:r>
            <a:br>
              <a:rPr lang="en-US" dirty="0"/>
            </a:br>
            <a:r>
              <a:rPr lang="en-US" dirty="0"/>
              <a:t>spun off from MIT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Time will tell.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2842E6-D8B5-3DBE-7EFA-371EE75D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Fusion Reactors?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A6436-FDAB-26D0-3E60-1AFDF0F81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October 15,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31016-2E8A-DFDB-949C-8F10DB309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Energy: No Such Things as a Free Lunch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AF92B-6F9E-8A35-42D1-8ED9B8609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0BB99-F4B8-1747-B0ED-1A718019BAF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2050" name="Picture 2" descr="ARC Tokamak Rendering 2024">
            <a:extLst>
              <a:ext uri="{FF2B5EF4-FFF2-40B4-BE49-F238E27FC236}">
                <a16:creationId xmlns:a16="http://schemas.microsoft.com/office/drawing/2014/main" id="{70B3A09B-FFA2-EBC4-9233-768C575D4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9" t="9899" r="24779" b="27763"/>
          <a:stretch>
            <a:fillRect/>
          </a:stretch>
        </p:blipFill>
        <p:spPr bwMode="auto">
          <a:xfrm>
            <a:off x="4278231" y="2737710"/>
            <a:ext cx="4392898" cy="27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559088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1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253038"/>
          </a:xfrm>
        </p:spPr>
        <p:txBody>
          <a:bodyPr/>
          <a:lstStyle/>
          <a:p>
            <a:r>
              <a:rPr lang="en-US" dirty="0">
                <a:latin typeface="Constantia" charset="0"/>
              </a:rPr>
              <a:t>This is just the tip of the iceberg</a:t>
            </a:r>
          </a:p>
          <a:p>
            <a:pPr lvl="1"/>
            <a:r>
              <a:rPr lang="en-US" dirty="0">
                <a:latin typeface="Constantia" charset="0"/>
              </a:rPr>
              <a:t>Just go to YouTube and search for</a:t>
            </a:r>
          </a:p>
          <a:p>
            <a:pPr lvl="2"/>
            <a:r>
              <a:rPr lang="en-US" dirty="0">
                <a:latin typeface="Constantia" charset="0"/>
              </a:rPr>
              <a:t>Tom Bearden</a:t>
            </a:r>
          </a:p>
          <a:p>
            <a:pPr lvl="2"/>
            <a:r>
              <a:rPr lang="en-US" dirty="0">
                <a:latin typeface="Constantia" charset="0"/>
              </a:rPr>
              <a:t>Joe Newman</a:t>
            </a:r>
          </a:p>
          <a:p>
            <a:pPr lvl="2"/>
            <a:r>
              <a:rPr lang="en-US" dirty="0">
                <a:latin typeface="Constantia" charset="0"/>
              </a:rPr>
              <a:t>Stan Meyer</a:t>
            </a:r>
          </a:p>
          <a:p>
            <a:pPr lvl="2"/>
            <a:r>
              <a:rPr lang="en-US" dirty="0">
                <a:latin typeface="Constantia" charset="0"/>
              </a:rPr>
              <a:t>Bedini Motor</a:t>
            </a:r>
          </a:p>
          <a:p>
            <a:pPr lvl="2"/>
            <a:r>
              <a:rPr lang="en-US" dirty="0">
                <a:latin typeface="Constantia" charset="0"/>
              </a:rPr>
              <a:t>Or just </a:t>
            </a:r>
            <a:r>
              <a:rPr lang="ja-JP" altLang="en-US">
                <a:latin typeface="Constantia" charset="0"/>
              </a:rPr>
              <a:t>“</a:t>
            </a:r>
            <a:r>
              <a:rPr lang="en-US" dirty="0">
                <a:latin typeface="Constantia" charset="0"/>
              </a:rPr>
              <a:t>free energy</a:t>
            </a:r>
            <a:r>
              <a:rPr lang="ja-JP" altLang="en-US">
                <a:latin typeface="Constantia" charset="0"/>
              </a:rPr>
              <a:t>”</a:t>
            </a:r>
            <a:endParaRPr lang="en-US" dirty="0">
              <a:latin typeface="Constantia" charset="0"/>
            </a:endParaRPr>
          </a:p>
          <a:p>
            <a:pPr lvl="1"/>
            <a:r>
              <a:rPr lang="en-US" dirty="0">
                <a:latin typeface="Constantia" charset="0"/>
              </a:rPr>
              <a:t>Watch the videos and </a:t>
            </a:r>
            <a:r>
              <a:rPr lang="en-US" i="1" dirty="0">
                <a:latin typeface="Constantia" charset="0"/>
              </a:rPr>
              <a:t>read the comments</a:t>
            </a:r>
          </a:p>
          <a:p>
            <a:r>
              <a:rPr lang="en-US" dirty="0">
                <a:latin typeface="Constantia" charset="0"/>
              </a:rPr>
              <a:t>Perpetual motion is just one facet of our society</a:t>
            </a:r>
            <a:r>
              <a:rPr lang="ja-JP" altLang="en-US">
                <a:latin typeface="Constantia" charset="0"/>
              </a:rPr>
              <a:t>’</a:t>
            </a:r>
            <a:r>
              <a:rPr lang="en-US" dirty="0">
                <a:latin typeface="Constantia" charset="0"/>
              </a:rPr>
              <a:t>s obsession with pseudo-science</a:t>
            </a:r>
          </a:p>
          <a:p>
            <a:pPr lvl="1"/>
            <a:r>
              <a:rPr lang="en-US" dirty="0">
                <a:latin typeface="Constantia" charset="0"/>
              </a:rPr>
              <a:t>Compare the Astrology section of bookstore with the Science section.</a:t>
            </a:r>
          </a:p>
          <a:p>
            <a:r>
              <a:rPr lang="en-US" dirty="0">
                <a:latin typeface="Constantia" charset="0"/>
              </a:rPr>
              <a:t>We will never solve the daunting (and exciting) energy challenges facing us unless we first face reality.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Some final comments</a:t>
            </a:r>
          </a:p>
        </p:txBody>
      </p:sp>
      <p:sp>
        <p:nvSpPr>
          <p:cNvPr id="73732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73733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5BC010E-972C-8841-8754-15674B562C65}" type="slidenum">
              <a:rPr lang="en-US">
                <a:solidFill>
                  <a:schemeClr val="tx2"/>
                </a:solidFill>
              </a:rPr>
              <a:pPr eaLnBrk="1" hangingPunct="1"/>
              <a:t>47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73734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2963"/>
            <a:ext cx="8229600" cy="525303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onstantia" charset="0"/>
              </a:rPr>
              <a:t>For the purposes of this discussion, </a:t>
            </a:r>
            <a:r>
              <a:rPr lang="ja-JP" altLang="en-US" sz="2400">
                <a:latin typeface="Constantia" charset="0"/>
              </a:rPr>
              <a:t>“</a:t>
            </a:r>
            <a:r>
              <a:rPr lang="en-US" sz="2400" dirty="0">
                <a:latin typeface="Constantia" charset="0"/>
              </a:rPr>
              <a:t>free energy</a:t>
            </a:r>
            <a:r>
              <a:rPr lang="ja-JP" altLang="en-US" sz="2400">
                <a:latin typeface="Constantia" charset="0"/>
              </a:rPr>
              <a:t>”</a:t>
            </a:r>
            <a:r>
              <a:rPr lang="en-US" sz="2400" dirty="0">
                <a:latin typeface="Constantia" charset="0"/>
              </a:rPr>
              <a:t> refers to transformative technologies that: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>
                <a:latin typeface="Constantia" charset="0"/>
              </a:rPr>
              <a:t>Can be implemented on an individual basis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>
                <a:latin typeface="Constantia" charset="0"/>
              </a:rPr>
              <a:t>i.e. non-centralized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>
                <a:latin typeface="Constantia" charset="0"/>
              </a:rPr>
              <a:t>Will enable dramatic reduction in domestic and/or transportation energy expenses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>
                <a:latin typeface="Constantia" charset="0"/>
              </a:rPr>
              <a:t>say, a factor of four or more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>
                <a:latin typeface="Constantia" charset="0"/>
              </a:rPr>
              <a:t>Do not require a lifestyle change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>
                <a:latin typeface="Constantia" charset="0"/>
              </a:rPr>
              <a:t>Involve only modest capital costs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>
                <a:latin typeface="Constantia" charset="0"/>
              </a:rPr>
              <a:t>Pay for themselves in less than a year or so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Constantia" charset="0"/>
              </a:rPr>
              <a:t>Some examples which do NOT qualify: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>
                <a:latin typeface="Constantia" charset="0"/>
              </a:rPr>
              <a:t>Trading in your Hummer for a motorcycle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>
                <a:latin typeface="Constantia" charset="0"/>
              </a:rPr>
              <a:t>Lifestyle change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200" dirty="0">
                <a:latin typeface="Constantia" charset="0"/>
              </a:rPr>
              <a:t>Converting your home to 100% solar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>
                <a:latin typeface="Constantia" charset="0"/>
              </a:rPr>
              <a:t>Takes several years to recover the cost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27529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ea typeface="+mj-ea"/>
              </a:rPr>
              <a:t>Working definition: How free is "free"?</a:t>
            </a:r>
          </a:p>
        </p:txBody>
      </p:sp>
      <p:sp>
        <p:nvSpPr>
          <p:cNvPr id="17412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17413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69E838-7909-D640-879A-454CAE68C051}" type="slidenum">
              <a:rPr lang="en-US">
                <a:solidFill>
                  <a:schemeClr val="tx2"/>
                </a:solidFill>
              </a:rPr>
              <a:pPr eaLnBrk="1" hangingPunct="1"/>
              <a:t>5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17414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925" y="935038"/>
            <a:ext cx="7772400" cy="41275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>
                <a:latin typeface="Constantia" charset="0"/>
              </a:rPr>
              <a:t>Perpetual Motion: A device which produces useable output energy with no input energy or fuel.</a:t>
            </a:r>
          </a:p>
          <a:p>
            <a:pPr lvl="1" eaLnBrk="1" hangingPunct="1"/>
            <a:r>
              <a:rPr lang="en-US" sz="2200" dirty="0">
                <a:latin typeface="Constantia" charset="0"/>
              </a:rPr>
              <a:t>To the extent science declares anything </a:t>
            </a:r>
            <a:r>
              <a:rPr lang="ja-JP" altLang="en-US" sz="2200">
                <a:latin typeface="Constantia" charset="0"/>
              </a:rPr>
              <a:t>“</a:t>
            </a:r>
            <a:r>
              <a:rPr lang="en-US" sz="2200" dirty="0">
                <a:latin typeface="Constantia" charset="0"/>
              </a:rPr>
              <a:t>impossible</a:t>
            </a:r>
            <a:r>
              <a:rPr lang="ja-JP" altLang="en-US" sz="2200">
                <a:latin typeface="Constantia" charset="0"/>
              </a:rPr>
              <a:t>”</a:t>
            </a:r>
            <a:r>
              <a:rPr lang="en-US" sz="2200" dirty="0">
                <a:latin typeface="Constantia" charset="0"/>
              </a:rPr>
              <a:t>, this is impossible.</a:t>
            </a:r>
          </a:p>
          <a:p>
            <a:pPr eaLnBrk="1" hangingPunct="1"/>
            <a:r>
              <a:rPr lang="en-US" sz="2400" dirty="0">
                <a:latin typeface="Constantia" charset="0"/>
              </a:rPr>
              <a:t>Dramatically improved efficiency in utilizing an existing power source.</a:t>
            </a:r>
          </a:p>
          <a:p>
            <a:pPr lvl="1" eaLnBrk="1" hangingPunct="1"/>
            <a:r>
              <a:rPr lang="en-US" sz="2200" dirty="0">
                <a:latin typeface="Constantia" charset="0"/>
              </a:rPr>
              <a:t>A legitimate idea, but there limits</a:t>
            </a:r>
          </a:p>
          <a:p>
            <a:pPr eaLnBrk="1" hangingPunct="1"/>
            <a:r>
              <a:rPr lang="en-US" sz="2400" dirty="0">
                <a:latin typeface="Constantia" charset="0"/>
              </a:rPr>
              <a:t>A new source of energy or radically different way of tapping and established source of energy</a:t>
            </a:r>
          </a:p>
          <a:p>
            <a:pPr lvl="1" eaLnBrk="1" hangingPunct="1"/>
            <a:r>
              <a:rPr lang="en-US" sz="2200" dirty="0">
                <a:latin typeface="Constantia" charset="0"/>
              </a:rPr>
              <a:t>Examples: cold fusion, zero-point energy, hydrinos,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27529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ea typeface="+mj-ea"/>
              </a:rPr>
              <a:t>Types of “free energy”</a:t>
            </a:r>
          </a:p>
        </p:txBody>
      </p: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327025" y="1320800"/>
            <a:ext cx="8259763" cy="4546600"/>
            <a:chOff x="327546" y="1321559"/>
            <a:chExt cx="8259170" cy="4545462"/>
          </a:xfrm>
        </p:grpSpPr>
        <p:sp>
          <p:nvSpPr>
            <p:cNvPr id="5" name="Rounded Rectangle 4"/>
            <p:cNvSpPr/>
            <p:nvPr/>
          </p:nvSpPr>
          <p:spPr>
            <a:xfrm>
              <a:off x="327546" y="2456338"/>
              <a:ext cx="7506749" cy="2552061"/>
            </a:xfrm>
            <a:prstGeom prst="roundRect">
              <a:avLst/>
            </a:prstGeom>
            <a:noFill/>
            <a:ln>
              <a:solidFill>
                <a:srgbClr val="00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7561265" y="1321559"/>
              <a:ext cx="1025451" cy="1490290"/>
            </a:xfrm>
            <a:custGeom>
              <a:avLst/>
              <a:gdLst>
                <a:gd name="connsiteX0" fmla="*/ 286603 w 1025856"/>
                <a:gd name="connsiteY0" fmla="*/ 1489880 h 1489880"/>
                <a:gd name="connsiteX1" fmla="*/ 805218 w 1025856"/>
                <a:gd name="connsiteY1" fmla="*/ 1244220 h 1489880"/>
                <a:gd name="connsiteX2" fmla="*/ 996286 w 1025856"/>
                <a:gd name="connsiteY2" fmla="*/ 630071 h 1489880"/>
                <a:gd name="connsiteX3" fmla="*/ 627797 w 1025856"/>
                <a:gd name="connsiteY3" fmla="*/ 70513 h 1489880"/>
                <a:gd name="connsiteX4" fmla="*/ 0 w 1025856"/>
                <a:gd name="connsiteY4" fmla="*/ 206990 h 1489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5856" h="1489880">
                  <a:moveTo>
                    <a:pt x="286603" y="1489880"/>
                  </a:moveTo>
                  <a:cubicBezTo>
                    <a:pt x="486770" y="1438700"/>
                    <a:pt x="686938" y="1387521"/>
                    <a:pt x="805218" y="1244220"/>
                  </a:cubicBezTo>
                  <a:cubicBezTo>
                    <a:pt x="923498" y="1100919"/>
                    <a:pt x="1025856" y="825689"/>
                    <a:pt x="996286" y="630071"/>
                  </a:cubicBezTo>
                  <a:cubicBezTo>
                    <a:pt x="966716" y="434453"/>
                    <a:pt x="793845" y="141027"/>
                    <a:pt x="627797" y="70513"/>
                  </a:cubicBezTo>
                  <a:cubicBezTo>
                    <a:pt x="461749" y="0"/>
                    <a:pt x="230874" y="103495"/>
                    <a:pt x="0" y="206990"/>
                  </a:cubicBezTo>
                </a:path>
              </a:pathLst>
            </a:custGeom>
            <a:ln w="38100">
              <a:solidFill>
                <a:srgbClr val="0033CC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442" name="TextBox 7"/>
            <p:cNvSpPr txBox="1">
              <a:spLocks noChangeArrowheads="1"/>
            </p:cNvSpPr>
            <p:nvPr/>
          </p:nvSpPr>
          <p:spPr bwMode="auto">
            <a:xfrm>
              <a:off x="709684" y="5036024"/>
              <a:ext cx="696035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algn="ctr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algn="ctr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algn="ctr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algn="ctr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400">
                  <a:solidFill>
                    <a:srgbClr val="002060"/>
                  </a:solidFill>
                </a:rPr>
                <a:t>In many cases, claims of the second two </a:t>
              </a:r>
              <a:br>
                <a:rPr lang="en-US" sz="2400">
                  <a:solidFill>
                    <a:srgbClr val="002060"/>
                  </a:solidFill>
                </a:rPr>
              </a:br>
              <a:r>
                <a:rPr lang="en-US" sz="2400">
                  <a:solidFill>
                    <a:srgbClr val="002060"/>
                  </a:solidFill>
                </a:rPr>
                <a:t>types really imply the first</a:t>
              </a:r>
            </a:p>
          </p:txBody>
        </p:sp>
      </p:grpSp>
      <p:sp>
        <p:nvSpPr>
          <p:cNvPr id="18437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18438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1B4EE13-92CE-4E4D-B983-51D89862A070}" type="slidenum">
              <a:rPr lang="en-US">
                <a:solidFill>
                  <a:schemeClr val="tx2"/>
                </a:solidFill>
              </a:rPr>
              <a:pPr eaLnBrk="1" hangingPunct="1"/>
              <a:t>6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18439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1"/>
          <p:cNvSpPr>
            <a:spLocks noGrp="1"/>
          </p:cNvSpPr>
          <p:nvPr>
            <p:ph idx="1"/>
          </p:nvPr>
        </p:nvSpPr>
        <p:spPr>
          <a:xfrm>
            <a:off x="457200" y="842963"/>
            <a:ext cx="8229600" cy="5405437"/>
          </a:xfrm>
        </p:spPr>
        <p:txBody>
          <a:bodyPr/>
          <a:lstStyle/>
          <a:p>
            <a:r>
              <a:rPr lang="en-US" dirty="0">
                <a:latin typeface="Constantia" charset="0"/>
              </a:rPr>
              <a:t>After all, we only know what 4% of the universe is made of.</a:t>
            </a:r>
          </a:p>
          <a:p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  <a:p>
            <a:r>
              <a:rPr lang="en-US" dirty="0">
                <a:latin typeface="Constantia" charset="0"/>
              </a:rPr>
              <a:t>Can</a:t>
            </a:r>
            <a:r>
              <a:rPr lang="ja-JP" altLang="en-US">
                <a:latin typeface="Constantia" charset="0"/>
              </a:rPr>
              <a:t>’</a:t>
            </a:r>
            <a:r>
              <a:rPr lang="en-US" dirty="0">
                <a:latin typeface="Constantia" charset="0"/>
              </a:rPr>
              <a:t>t there be some sort of energy source in the other 96%?</a:t>
            </a:r>
          </a:p>
          <a:p>
            <a:r>
              <a:rPr lang="en-US" dirty="0">
                <a:latin typeface="Constantia" charset="0"/>
              </a:rPr>
              <a:t>Maybe, but even if we don’t know what 96% is, we know a lot about what it </a:t>
            </a:r>
            <a:r>
              <a:rPr lang="en-US" i="1" dirty="0">
                <a:latin typeface="Constantia" charset="0"/>
              </a:rPr>
              <a:t>isn’t</a:t>
            </a:r>
            <a:r>
              <a:rPr lang="en-US" dirty="0">
                <a:latin typeface="Constantia" charset="0"/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How can we be so sure or ourselves?</a:t>
            </a:r>
          </a:p>
        </p:txBody>
      </p:sp>
      <p:pic>
        <p:nvPicPr>
          <p:cNvPr id="2458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714500"/>
            <a:ext cx="56515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24582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DE5CA18-67FF-0F4E-88B8-F4A309C24816}" type="slidenum">
              <a:rPr lang="en-US">
                <a:solidFill>
                  <a:schemeClr val="tx2"/>
                </a:solidFill>
              </a:rPr>
              <a:pPr eaLnBrk="1" hangingPunct="1"/>
              <a:t>7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24583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ontent Placeholder 1"/>
          <p:cNvSpPr>
            <a:spLocks noGrp="1"/>
          </p:cNvSpPr>
          <p:nvPr>
            <p:ph idx="1"/>
          </p:nvPr>
        </p:nvSpPr>
        <p:spPr>
          <a:xfrm>
            <a:off x="457200" y="842963"/>
            <a:ext cx="8229600" cy="5253037"/>
          </a:xfrm>
        </p:spPr>
        <p:txBody>
          <a:bodyPr/>
          <a:lstStyle/>
          <a:p>
            <a:r>
              <a:rPr lang="en-US" sz="2400">
                <a:latin typeface="Constantia" charset="0"/>
              </a:rPr>
              <a:t>For a GPS to work, we have </a:t>
            </a:r>
            <a:br>
              <a:rPr lang="en-US" sz="2400">
                <a:latin typeface="Constantia" charset="0"/>
              </a:rPr>
            </a:br>
            <a:r>
              <a:rPr lang="en-US" sz="2400">
                <a:latin typeface="Constantia" charset="0"/>
              </a:rPr>
              <a:t>to understand</a:t>
            </a:r>
          </a:p>
          <a:p>
            <a:pPr lvl="1"/>
            <a:r>
              <a:rPr lang="en-US" sz="2000">
                <a:latin typeface="Constantia" charset="0"/>
              </a:rPr>
              <a:t>The chemistry of the fuel</a:t>
            </a:r>
          </a:p>
          <a:p>
            <a:pPr lvl="1"/>
            <a:r>
              <a:rPr lang="en-US" sz="2000">
                <a:latin typeface="Constantia" charset="0"/>
              </a:rPr>
              <a:t>The dynamics of the launch </a:t>
            </a:r>
            <a:br>
              <a:rPr lang="en-US" sz="2000">
                <a:latin typeface="Constantia" charset="0"/>
              </a:rPr>
            </a:br>
            <a:r>
              <a:rPr lang="en-US" sz="2000">
                <a:latin typeface="Constantia" charset="0"/>
              </a:rPr>
              <a:t>and orbit</a:t>
            </a:r>
          </a:p>
          <a:p>
            <a:pPr lvl="1"/>
            <a:r>
              <a:rPr lang="en-US" sz="2000">
                <a:latin typeface="Constantia" charset="0"/>
              </a:rPr>
              <a:t>The physics of the onboard </a:t>
            </a:r>
            <a:br>
              <a:rPr lang="en-US" sz="2000">
                <a:latin typeface="Constantia" charset="0"/>
              </a:rPr>
            </a:br>
            <a:r>
              <a:rPr lang="en-US" sz="2000">
                <a:latin typeface="Constantia" charset="0"/>
              </a:rPr>
              <a:t>atomic clocks</a:t>
            </a:r>
          </a:p>
          <a:p>
            <a:pPr lvl="1"/>
            <a:r>
              <a:rPr lang="en-US" sz="2000">
                <a:latin typeface="Constantia" charset="0"/>
              </a:rPr>
              <a:t>The E&amp;M involved in </a:t>
            </a:r>
            <a:br>
              <a:rPr lang="en-US" sz="2000">
                <a:latin typeface="Constantia" charset="0"/>
              </a:rPr>
            </a:br>
            <a:r>
              <a:rPr lang="en-US" sz="2000">
                <a:latin typeface="Constantia" charset="0"/>
              </a:rPr>
              <a:t>generating and transmitting the signal</a:t>
            </a:r>
          </a:p>
          <a:p>
            <a:pPr lvl="1"/>
            <a:r>
              <a:rPr lang="en-US" sz="2000">
                <a:latin typeface="Constantia" charset="0"/>
              </a:rPr>
              <a:t>The Special and General Relativity corrections required</a:t>
            </a:r>
          </a:p>
          <a:p>
            <a:pPr lvl="2"/>
            <a:r>
              <a:rPr lang="en-US" sz="2000">
                <a:latin typeface="Constantia" charset="0"/>
              </a:rPr>
              <a:t>38 </a:t>
            </a:r>
            <a:r>
              <a:rPr lang="en-US" sz="2000">
                <a:latin typeface="Symbol" charset="0"/>
              </a:rPr>
              <a:t>m</a:t>
            </a:r>
            <a:r>
              <a:rPr lang="en-US" sz="2000">
                <a:latin typeface="Constantia" charset="0"/>
              </a:rPr>
              <a:t>sec = 11.4 km/day error without them!</a:t>
            </a:r>
          </a:p>
          <a:p>
            <a:pPr lvl="1"/>
            <a:r>
              <a:rPr lang="en-US" sz="2000">
                <a:latin typeface="Constantia" charset="0"/>
              </a:rPr>
              <a:t>And then there</a:t>
            </a:r>
            <a:r>
              <a:rPr lang="ja-JP" altLang="en-US" sz="2000">
                <a:latin typeface="Constantia" charset="0"/>
              </a:rPr>
              <a:t>’</a:t>
            </a:r>
            <a:r>
              <a:rPr lang="en-US" sz="2000">
                <a:latin typeface="Constantia" charset="0"/>
              </a:rPr>
              <a:t>s all the physics needed to put that much computing in your hand.</a:t>
            </a:r>
          </a:p>
          <a:p>
            <a:r>
              <a:rPr lang="en-US" sz="2400" i="1">
                <a:latin typeface="Constantia" charset="0"/>
              </a:rPr>
              <a:t>None</a:t>
            </a:r>
            <a:r>
              <a:rPr lang="en-US" sz="2400">
                <a:latin typeface="Constantia" charset="0"/>
              </a:rPr>
              <a:t> of this would work if unknown particles and forces interacted significantly with ordinary matter.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Consider the GPS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381000"/>
            <a:ext cx="4305300" cy="318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25606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AD1327-191E-C24F-BFF6-B33587E476B8}" type="slidenum">
              <a:rPr lang="en-US">
                <a:solidFill>
                  <a:schemeClr val="tx2"/>
                </a:solidFill>
              </a:rPr>
              <a:pPr eaLnBrk="1" hangingPunct="1"/>
              <a:t>8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25607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5"/>
          <p:cNvSpPr>
            <a:spLocks noGrp="1"/>
          </p:cNvSpPr>
          <p:nvPr>
            <p:ph idx="1"/>
          </p:nvPr>
        </p:nvSpPr>
        <p:spPr>
          <a:xfrm>
            <a:off x="457200" y="842963"/>
            <a:ext cx="8229600" cy="5253037"/>
          </a:xfrm>
        </p:spPr>
        <p:txBody>
          <a:bodyPr/>
          <a:lstStyle/>
          <a:p>
            <a:r>
              <a:rPr lang="en-US" dirty="0">
                <a:latin typeface="Constantia" charset="0"/>
              </a:rPr>
              <a:t>Some of the oldest perpetual motion machines were documented by the Indian author Bhaskara (c. 1159), who made sketches of something called the </a:t>
            </a:r>
            <a:r>
              <a:rPr lang="ja-JP" altLang="en-US">
                <a:latin typeface="Constantia" charset="0"/>
              </a:rPr>
              <a:t>“</a:t>
            </a:r>
            <a:r>
              <a:rPr lang="en-US" dirty="0">
                <a:latin typeface="Constantia" charset="0"/>
              </a:rPr>
              <a:t>Persian Wheel</a:t>
            </a:r>
            <a:r>
              <a:rPr lang="ja-JP" altLang="en-US">
                <a:latin typeface="Constantia" charset="0"/>
              </a:rPr>
              <a:t>”</a:t>
            </a:r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  <a:p>
            <a:endParaRPr lang="en-US" dirty="0">
              <a:latin typeface="Constantia" charset="0"/>
            </a:endParaRPr>
          </a:p>
          <a:p>
            <a:r>
              <a:rPr lang="en-US" dirty="0">
                <a:latin typeface="Constantia" charset="0"/>
              </a:rPr>
              <a:t>This device used flowing water (or sand) to create a </a:t>
            </a:r>
            <a:r>
              <a:rPr lang="ja-JP" altLang="en-US">
                <a:latin typeface="Constantia" charset="0"/>
              </a:rPr>
              <a:t>“</a:t>
            </a:r>
            <a:r>
              <a:rPr lang="en-US" dirty="0">
                <a:latin typeface="Constantia" charset="0"/>
              </a:rPr>
              <a:t>perpetual imbalance</a:t>
            </a:r>
            <a:r>
              <a:rPr lang="ja-JP" altLang="en-US">
                <a:latin typeface="Constantia" charset="0"/>
              </a:rPr>
              <a:t>”</a:t>
            </a:r>
            <a:endParaRPr lang="en-US" altLang="ja-JP" dirty="0">
              <a:latin typeface="Constantia" charset="0"/>
            </a:endParaRPr>
          </a:p>
          <a:p>
            <a:r>
              <a:rPr lang="en-US" dirty="0">
                <a:latin typeface="Constantia" charset="0"/>
              </a:rPr>
              <a:t>Still find people claiming to build these on </a:t>
            </a:r>
            <a:r>
              <a:rPr lang="en-US" dirty="0" err="1">
                <a:latin typeface="Constantia" charset="0"/>
              </a:rPr>
              <a:t>FaceBook</a:t>
            </a:r>
            <a:endParaRPr lang="en-US" dirty="0">
              <a:latin typeface="Constanti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>
                <a:ea typeface="+mj-ea"/>
              </a:rPr>
              <a:t>Early perpetual motion machines</a:t>
            </a:r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25146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514600"/>
            <a:ext cx="226695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Date Placeholder 11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tx2"/>
                </a:solidFill>
              </a:rPr>
              <a:t>October 15, 2025</a:t>
            </a:r>
          </a:p>
        </p:txBody>
      </p:sp>
      <p:sp>
        <p:nvSpPr>
          <p:cNvPr id="27655" name="Slide Number Placeholder 1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A792BEE-7997-E246-AC03-89A0A9C774A4}" type="slidenum">
              <a:rPr lang="en-US">
                <a:solidFill>
                  <a:schemeClr val="tx2"/>
                </a:solidFill>
              </a:rPr>
              <a:pPr eaLnBrk="1" hangingPunct="1"/>
              <a:t>9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27656" name="Footer Placeholder 1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ctr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solidFill>
                  <a:schemeClr val="tx2"/>
                </a:solidFill>
              </a:rPr>
              <a:t>Energy: No Such Things as a Free Lunch</a:t>
            </a:r>
          </a:p>
        </p:txBody>
      </p:sp>
    </p:spTree>
  </p:cSld>
  <p:clrMapOvr>
    <a:masterClrMapping/>
  </p:clrMapOvr>
  <p:transition spd="med">
    <p:fade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17259</TotalTime>
  <Words>3980</Words>
  <Application>Microsoft Macintosh PowerPoint</Application>
  <PresentationFormat>On-screen Show (4:3)</PresentationFormat>
  <Paragraphs>553</Paragraphs>
  <Slides>47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Constantia</vt:lpstr>
      <vt:lpstr>Symbol</vt:lpstr>
      <vt:lpstr>Wingdings 2</vt:lpstr>
      <vt:lpstr>Paper</vt:lpstr>
      <vt:lpstr>Equation</vt:lpstr>
      <vt:lpstr>Energy: No Such Thing  as a Free Lunch</vt:lpstr>
      <vt:lpstr>Motivation for This Lecture</vt:lpstr>
      <vt:lpstr>Is this lecture necessary?</vt:lpstr>
      <vt:lpstr>Evidence: Amazon search "free energy"</vt:lpstr>
      <vt:lpstr>Working definition: How free is "free"?</vt:lpstr>
      <vt:lpstr>Types of “free energy”</vt:lpstr>
      <vt:lpstr>How can we be so sure or ourselves?</vt:lpstr>
      <vt:lpstr>Consider the GPS</vt:lpstr>
      <vt:lpstr>Early perpetual motion machines</vt:lpstr>
      <vt:lpstr>Perpetual motion and physics</vt:lpstr>
      <vt:lpstr>Physics and energy</vt:lpstr>
      <vt:lpstr>First Law of Thermodynamics</vt:lpstr>
      <vt:lpstr>Second Law of Thermodynamics</vt:lpstr>
      <vt:lpstr>Second Law and Heat</vt:lpstr>
      <vt:lpstr>2nd law: getting energy out…</vt:lpstr>
      <vt:lpstr>2nd Law: doing work to move heat</vt:lpstr>
      <vt:lpstr>The Bottom Line</vt:lpstr>
      <vt:lpstr>Interest continued, undaunted by facts*</vt:lpstr>
      <vt:lpstr>Perpetual Motion 101 (electricity example)</vt:lpstr>
      <vt:lpstr>Redefining the problem</vt:lpstr>
      <vt:lpstr>In case you thought my example was silly</vt:lpstr>
      <vt:lpstr>Speaking of patents</vt:lpstr>
      <vt:lpstr>Patents and perpetual motion</vt:lpstr>
      <vt:lpstr>Early frauds</vt:lpstr>
      <vt:lpstr>John Keely: the father of the free energy scam</vt:lpstr>
      <vt:lpstr>Keely and his times</vt:lpstr>
      <vt:lpstr>Keely: postmortem</vt:lpstr>
      <vt:lpstr>Major classes of modern free energy devices </vt:lpstr>
      <vt:lpstr>Motors that run on water </vt:lpstr>
      <vt:lpstr>The problem</vt:lpstr>
      <vt:lpstr>Electrolysis: in the real world</vt:lpstr>
      <vt:lpstr>Application of Hydrogen cycle</vt:lpstr>
      <vt:lpstr>A Few Examples of  Energy from Water Claims</vt:lpstr>
      <vt:lpstr>Digression: Nuclear Fission</vt:lpstr>
      <vt:lpstr>Nuclear Fusion</vt:lpstr>
      <vt:lpstr>Magnetic Confinement Fusion</vt:lpstr>
      <vt:lpstr>Inertial Confinement Fusion</vt:lpstr>
      <vt:lpstr>Cold fusion: the revolution that wasn't</vt:lpstr>
      <vt:lpstr>Problems Right Out of the Gate</vt:lpstr>
      <vt:lpstr>The road from fallacy to fraud</vt:lpstr>
      <vt:lpstr>And yet…</vt:lpstr>
      <vt:lpstr>What Became of Pons and Fleischman?</vt:lpstr>
      <vt:lpstr>Cold Fusion Research Today</vt:lpstr>
      <vt:lpstr>Hope for the Future</vt:lpstr>
      <vt:lpstr>Hope (cont’d)</vt:lpstr>
      <vt:lpstr>Compact Fusion Reactors?</vt:lpstr>
      <vt:lpstr>Some final comments</vt:lpstr>
    </vt:vector>
  </TitlesOfParts>
  <Company>Fermilab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PMG Slides</dc:title>
  <dc:creator>Pushpa Bhat</dc:creator>
  <cp:lastModifiedBy>Eric J Prebys</cp:lastModifiedBy>
  <cp:revision>1232</cp:revision>
  <dcterms:created xsi:type="dcterms:W3CDTF">2003-09-15T21:58:19Z</dcterms:created>
  <dcterms:modified xsi:type="dcterms:W3CDTF">2025-10-15T17:26:30Z</dcterms:modified>
</cp:coreProperties>
</file>